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2"/>
  </p:notesMasterIdLst>
  <p:sldIdLst>
    <p:sldId id="256" r:id="rId5"/>
    <p:sldId id="257" r:id="rId6"/>
    <p:sldId id="258" r:id="rId7"/>
    <p:sldId id="259" r:id="rId8"/>
    <p:sldId id="260" r:id="rId9"/>
    <p:sldId id="261" r:id="rId10"/>
    <p:sldId id="262" r:id="rId1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B8889C-218E-4C81-B5AB-B3AB915A810E}" v="51" dt="2022-01-24T18:48:15.703"/>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32" d="100"/>
          <a:sy n="32" d="100"/>
        </p:scale>
        <p:origin x="72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Chammings" userId="S::nicole.chammings@merlinentertainments.biz::0e1f5bd7-6752-49d0-a9c2-0f0b162436c5" providerId="AD" clId="Web-{FAB8889C-218E-4C81-B5AB-B3AB915A810E}"/>
    <pc:docChg chg="modSld">
      <pc:chgData name="Nicole Chammings" userId="S::nicole.chammings@merlinentertainments.biz::0e1f5bd7-6752-49d0-a9c2-0f0b162436c5" providerId="AD" clId="Web-{FAB8889C-218E-4C81-B5AB-B3AB915A810E}" dt="2022-01-24T18:48:13.687" v="39" actId="20577"/>
      <pc:docMkLst>
        <pc:docMk/>
      </pc:docMkLst>
      <pc:sldChg chg="modSp">
        <pc:chgData name="Nicole Chammings" userId="S::nicole.chammings@merlinentertainments.biz::0e1f5bd7-6752-49d0-a9c2-0f0b162436c5" providerId="AD" clId="Web-{FAB8889C-218E-4C81-B5AB-B3AB915A810E}" dt="2022-01-24T18:48:13.687" v="39" actId="20577"/>
        <pc:sldMkLst>
          <pc:docMk/>
          <pc:sldMk cId="0" sldId="261"/>
        </pc:sldMkLst>
        <pc:spChg chg="mod">
          <ac:chgData name="Nicole Chammings" userId="S::nicole.chammings@merlinentertainments.biz::0e1f5bd7-6752-49d0-a9c2-0f0b162436c5" providerId="AD" clId="Web-{FAB8889C-218E-4C81-B5AB-B3AB915A810E}" dt="2022-01-24T18:48:13.687" v="39" actId="20577"/>
          <ac:spMkLst>
            <pc:docMk/>
            <pc:sldMk cId="0" sldId="261"/>
            <ac:spMk id="186" creationId="{00000000-0000-0000-0000-000000000000}"/>
          </ac:spMkLst>
        </pc:spChg>
      </pc:sldChg>
    </pc:docChg>
  </pc:docChgLst>
  <pc:docChgLst>
    <pc:chgData name="Nicole Chammings" userId="0e1f5bd7-6752-49d0-a9c2-0f0b162436c5" providerId="ADAL" clId="{71AB99DE-9C2A-46CE-9628-F368E88341CF}"/>
    <pc:docChg chg="custSel modSld">
      <pc:chgData name="Nicole Chammings" userId="0e1f5bd7-6752-49d0-a9c2-0f0b162436c5" providerId="ADAL" clId="{71AB99DE-9C2A-46CE-9628-F368E88341CF}" dt="2021-12-13T02:25:49.933" v="727" actId="20577"/>
      <pc:docMkLst>
        <pc:docMk/>
      </pc:docMkLst>
      <pc:sldChg chg="modNotesTx">
        <pc:chgData name="Nicole Chammings" userId="0e1f5bd7-6752-49d0-a9c2-0f0b162436c5" providerId="ADAL" clId="{71AB99DE-9C2A-46CE-9628-F368E88341CF}" dt="2021-12-13T02:07:03.297" v="360" actId="20577"/>
        <pc:sldMkLst>
          <pc:docMk/>
          <pc:sldMk cId="0" sldId="259"/>
        </pc:sldMkLst>
      </pc:sldChg>
      <pc:sldChg chg="modNotesTx">
        <pc:chgData name="Nicole Chammings" userId="0e1f5bd7-6752-49d0-a9c2-0f0b162436c5" providerId="ADAL" clId="{71AB99DE-9C2A-46CE-9628-F368E88341CF}" dt="2021-12-13T02:06:18.807" v="165" actId="20577"/>
        <pc:sldMkLst>
          <pc:docMk/>
          <pc:sldMk cId="0" sldId="260"/>
        </pc:sldMkLst>
      </pc:sldChg>
      <pc:sldChg chg="modSp modNotesTx">
        <pc:chgData name="Nicole Chammings" userId="0e1f5bd7-6752-49d0-a9c2-0f0b162436c5" providerId="ADAL" clId="{71AB99DE-9C2A-46CE-9628-F368E88341CF}" dt="2021-12-13T02:24:31.276" v="589" actId="20577"/>
        <pc:sldMkLst>
          <pc:docMk/>
          <pc:sldMk cId="0" sldId="261"/>
        </pc:sldMkLst>
        <pc:spChg chg="mod">
          <ac:chgData name="Nicole Chammings" userId="0e1f5bd7-6752-49d0-a9c2-0f0b162436c5" providerId="ADAL" clId="{71AB99DE-9C2A-46CE-9628-F368E88341CF}" dt="2021-12-13T02:10:08.463" v="428" actId="20577"/>
          <ac:spMkLst>
            <pc:docMk/>
            <pc:sldMk cId="0" sldId="261"/>
            <ac:spMk id="186" creationId="{00000000-0000-0000-0000-000000000000}"/>
          </ac:spMkLst>
        </pc:spChg>
        <pc:spChg chg="mod">
          <ac:chgData name="Nicole Chammings" userId="0e1f5bd7-6752-49d0-a9c2-0f0b162436c5" providerId="ADAL" clId="{71AB99DE-9C2A-46CE-9628-F368E88341CF}" dt="2021-12-13T02:24:31.276" v="589" actId="20577"/>
          <ac:spMkLst>
            <pc:docMk/>
            <pc:sldMk cId="0" sldId="261"/>
            <ac:spMk id="187" creationId="{00000000-0000-0000-0000-000000000000}"/>
          </ac:spMkLst>
        </pc:spChg>
      </pc:sldChg>
      <pc:sldChg chg="modNotesTx">
        <pc:chgData name="Nicole Chammings" userId="0e1f5bd7-6752-49d0-a9c2-0f0b162436c5" providerId="ADAL" clId="{71AB99DE-9C2A-46CE-9628-F368E88341CF}" dt="2021-12-13T02:25:49.933" v="727" actId="20577"/>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work with partners to name as many animals out loud as they can – one point for every animal they name as a team!</a:t>
            </a:r>
          </a:p>
        </p:txBody>
      </p:sp>
    </p:spTree>
    <p:extLst>
      <p:ext uri="{BB962C8B-B14F-4D97-AF65-F5344CB8AC3E}">
        <p14:creationId xmlns:p14="http://schemas.microsoft.com/office/powerpoint/2010/main" val="1247337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be encouraged to draw/answer verbally instead of writing.</a:t>
            </a:r>
          </a:p>
        </p:txBody>
      </p:sp>
    </p:spTree>
    <p:extLst>
      <p:ext uri="{BB962C8B-B14F-4D97-AF65-F5344CB8AC3E}">
        <p14:creationId xmlns:p14="http://schemas.microsoft.com/office/powerpoint/2010/main" val="2618047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read aloud as a whole group and discuss!</a:t>
            </a:r>
          </a:p>
        </p:txBody>
      </p:sp>
    </p:spTree>
    <p:extLst>
      <p:ext uri="{BB962C8B-B14F-4D97-AF65-F5344CB8AC3E}">
        <p14:creationId xmlns:p14="http://schemas.microsoft.com/office/powerpoint/2010/main" val="1914908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Younger students can be encouraged to draw and discuss their ideas for Fact Cards </a:t>
            </a:r>
            <a:r>
              <a:rPr lang="en-US"/>
              <a:t>out loud!</a:t>
            </a:r>
          </a:p>
        </p:txBody>
      </p:sp>
    </p:spTree>
    <p:extLst>
      <p:ext uri="{BB962C8B-B14F-4D97-AF65-F5344CB8AC3E}">
        <p14:creationId xmlns:p14="http://schemas.microsoft.com/office/powerpoint/2010/main" val="4046149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ALIFE_EDUCATION_Turtle.png" descr="SEALIFE_EDUCATION_Turtle.png"/>
          <p:cNvPicPr>
            <a:picLocks noChangeAspect="1"/>
          </p:cNvPicPr>
          <p:nvPr/>
        </p:nvPicPr>
        <p:blipFill>
          <a:blip r:embed="rId2"/>
          <a:stretch>
            <a:fillRect/>
          </a:stretch>
        </p:blipFill>
        <p:spPr>
          <a:xfrm>
            <a:off x="-11279" y="-12699"/>
            <a:ext cx="24406555" cy="13741398"/>
          </a:xfrm>
          <a:prstGeom prst="rect">
            <a:avLst/>
          </a:prstGeom>
          <a:ln w="12700">
            <a:miter lim="400000"/>
          </a:ln>
        </p:spPr>
      </p:pic>
      <p:sp>
        <p:nvSpPr>
          <p:cNvPr id="152" name="Incredible Sea Creatures"/>
          <p:cNvSpPr txBox="1"/>
          <p:nvPr/>
        </p:nvSpPr>
        <p:spPr>
          <a:xfrm>
            <a:off x="1946249" y="3764915"/>
            <a:ext cx="12999213" cy="4490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80000"/>
              </a:lnSpc>
              <a:defRPr sz="16000">
                <a:solidFill>
                  <a:srgbClr val="FFFFFF"/>
                </a:solidFill>
                <a:latin typeface="Agile-Black"/>
                <a:ea typeface="Agile-Black"/>
                <a:cs typeface="Agile-Black"/>
                <a:sym typeface="Agile-Black"/>
              </a:defRPr>
            </a:pPr>
            <a:r>
              <a:t>Incredible</a:t>
            </a:r>
            <a:br/>
            <a:r>
              <a:t>Sea Creatures</a:t>
            </a:r>
          </a:p>
        </p:txBody>
      </p:sp>
      <p:sp>
        <p:nvSpPr>
          <p:cNvPr id="153" name="Pre-Visit Lesson Plan"/>
          <p:cNvSpPr txBox="1"/>
          <p:nvPr/>
        </p:nvSpPr>
        <p:spPr>
          <a:xfrm>
            <a:off x="2009749" y="8112093"/>
            <a:ext cx="5731130"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700">
                <a:solidFill>
                  <a:srgbClr val="FFFFFF"/>
                </a:solidFill>
                <a:latin typeface="Agile-Book"/>
                <a:ea typeface="Agile-Book"/>
                <a:cs typeface="Agile-Book"/>
                <a:sym typeface="Agile-Book"/>
              </a:defRPr>
            </a:lvl1pPr>
          </a:lstStyle>
          <a:p>
            <a:r>
              <a:t>Pre-Visit Lesson Plan</a:t>
            </a:r>
          </a:p>
        </p:txBody>
      </p:sp>
      <p:sp>
        <p:nvSpPr>
          <p:cNvPr id="15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5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EALIFE_EDUCATION_Yellow Tail.png" descr="SEALIFE_EDUCATION_Yellow Tail.png"/>
          <p:cNvPicPr>
            <a:picLocks noChangeAspect="1"/>
          </p:cNvPicPr>
          <p:nvPr/>
        </p:nvPicPr>
        <p:blipFill>
          <a:blip r:embed="rId2"/>
          <a:stretch>
            <a:fillRect/>
          </a:stretch>
        </p:blipFill>
        <p:spPr>
          <a:xfrm>
            <a:off x="-11279" y="-12700"/>
            <a:ext cx="24406558" cy="13741400"/>
          </a:xfrm>
          <a:prstGeom prst="rect">
            <a:avLst/>
          </a:prstGeom>
          <a:ln w="12700">
            <a:miter lim="400000"/>
          </a:ln>
        </p:spPr>
      </p:pic>
      <p:sp>
        <p:nvSpPr>
          <p:cNvPr id="158" name="Objectives"/>
          <p:cNvSpPr txBox="1"/>
          <p:nvPr/>
        </p:nvSpPr>
        <p:spPr>
          <a:xfrm>
            <a:off x="1946249" y="1199514"/>
            <a:ext cx="5736782"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Objectives</a:t>
            </a:r>
          </a:p>
        </p:txBody>
      </p:sp>
      <p:sp>
        <p:nvSpPr>
          <p:cNvPr id="159" name="To explore prior knowledge of sea creatures and the ocean…"/>
          <p:cNvSpPr txBox="1"/>
          <p:nvPr/>
        </p:nvSpPr>
        <p:spPr>
          <a:xfrm>
            <a:off x="1946249" y="3369720"/>
            <a:ext cx="12811483" cy="3340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31800" indent="-431800" algn="l">
              <a:buSzPct val="100000"/>
              <a:buChar char="•"/>
              <a:defRPr sz="4200">
                <a:solidFill>
                  <a:srgbClr val="FFFFFF"/>
                </a:solidFill>
                <a:latin typeface="Agile-Book"/>
                <a:ea typeface="Agile-Book"/>
                <a:cs typeface="Agile-Book"/>
                <a:sym typeface="Agile-Book"/>
              </a:defRPr>
            </a:pPr>
            <a:r>
              <a:t>To explore prior knowledge of sea creatures and the ocean </a:t>
            </a:r>
          </a:p>
          <a:p>
            <a:pPr marL="431800" indent="-431800" algn="l">
              <a:buSzPct val="100000"/>
              <a:buChar char="•"/>
              <a:defRPr sz="4200">
                <a:solidFill>
                  <a:srgbClr val="FFFFFF"/>
                </a:solidFill>
                <a:latin typeface="Agile-Book"/>
                <a:ea typeface="Agile-Book"/>
                <a:cs typeface="Agile-Book"/>
                <a:sym typeface="Agile-Book"/>
              </a:defRPr>
            </a:pPr>
            <a:r>
              <a:t>To compose a list of questions in preparation for the visit to SEA LIFE</a:t>
            </a:r>
          </a:p>
          <a:p>
            <a:pPr marL="431800" indent="-431800" algn="l">
              <a:buSzPct val="100000"/>
              <a:buChar char="•"/>
              <a:defRPr sz="4200">
                <a:solidFill>
                  <a:srgbClr val="FFFFFF"/>
                </a:solidFill>
                <a:latin typeface="Agile-Book"/>
                <a:ea typeface="Agile-Book"/>
                <a:cs typeface="Agile-Book"/>
                <a:sym typeface="Agile-Book"/>
              </a:defRPr>
            </a:pPr>
            <a:r>
              <a:t>To create Fact Cards for three core sea creatures</a:t>
            </a:r>
          </a:p>
        </p:txBody>
      </p:sp>
      <p:sp>
        <p:nvSpPr>
          <p:cNvPr id="16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62" name="Outcomes"/>
          <p:cNvSpPr txBox="1"/>
          <p:nvPr/>
        </p:nvSpPr>
        <p:spPr>
          <a:xfrm>
            <a:off x="1946249" y="7394126"/>
            <a:ext cx="551488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Outcomes</a:t>
            </a:r>
          </a:p>
        </p:txBody>
      </p:sp>
      <p:sp>
        <p:nvSpPr>
          <p:cNvPr id="163" name="A table of known facts and questions about different sea creatures; three Fact Cards giving basic information about sea creatures along with drawings of each."/>
          <p:cNvSpPr txBox="1"/>
          <p:nvPr/>
        </p:nvSpPr>
        <p:spPr>
          <a:xfrm>
            <a:off x="1946249" y="9564332"/>
            <a:ext cx="14225350" cy="204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4200">
                <a:solidFill>
                  <a:srgbClr val="FFFFFF"/>
                </a:solidFill>
                <a:latin typeface="Agile-Book"/>
                <a:ea typeface="Agile-Book"/>
                <a:cs typeface="Agile-Book"/>
                <a:sym typeface="Agile-Book"/>
              </a:defRPr>
            </a:lvl1pPr>
          </a:lstStyle>
          <a:p>
            <a:r>
              <a:t>A table of known facts and questions about different sea creatures; three Fact Cards giving basic information about sea creatures along with drawings of each.</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EALIFE_EDUCATION_Shark.png" descr="SEALIFE_EDUCATION_Shark.png"/>
          <p:cNvPicPr>
            <a:picLocks noChangeAspect="1"/>
          </p:cNvPicPr>
          <p:nvPr/>
        </p:nvPicPr>
        <p:blipFill>
          <a:blip r:embed="rId2"/>
          <a:stretch>
            <a:fillRect/>
          </a:stretch>
        </p:blipFill>
        <p:spPr>
          <a:xfrm>
            <a:off x="-11279" y="-12702"/>
            <a:ext cx="24406561" cy="13741404"/>
          </a:xfrm>
          <a:prstGeom prst="rect">
            <a:avLst/>
          </a:prstGeom>
          <a:ln w="12700">
            <a:miter lim="400000"/>
          </a:ln>
        </p:spPr>
      </p:pic>
      <p:sp>
        <p:nvSpPr>
          <p:cNvPr id="166" name="What do you already  know about the ocean?…"/>
          <p:cNvSpPr txBox="1"/>
          <p:nvPr/>
        </p:nvSpPr>
        <p:spPr>
          <a:xfrm>
            <a:off x="1946249" y="3053714"/>
            <a:ext cx="12820067" cy="6746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t>What do you already </a:t>
            </a:r>
            <a:br/>
            <a:r>
              <a:t>know about the ocean?</a:t>
            </a:r>
          </a:p>
          <a:p>
            <a:pPr algn="l">
              <a:lnSpc>
                <a:spcPct val="110000"/>
              </a:lnSpc>
              <a:defRPr sz="9100">
                <a:solidFill>
                  <a:srgbClr val="FFFFFF"/>
                </a:solidFill>
                <a:latin typeface="Agile-Black"/>
                <a:ea typeface="Agile-Black"/>
                <a:cs typeface="Agile-Black"/>
                <a:sym typeface="Agile-Black"/>
              </a:defRPr>
            </a:pPr>
            <a:endParaRPr/>
          </a:p>
          <a:p>
            <a:pPr algn="l">
              <a:lnSpc>
                <a:spcPct val="90000"/>
              </a:lnSpc>
              <a:defRPr sz="9100">
                <a:solidFill>
                  <a:srgbClr val="FFFFFF"/>
                </a:solidFill>
                <a:latin typeface="Agile-Black"/>
                <a:ea typeface="Agile-Black"/>
                <a:cs typeface="Agile-Black"/>
                <a:sym typeface="Agile-Black"/>
              </a:defRPr>
            </a:pPr>
            <a:r>
              <a:t>Have you ever visited </a:t>
            </a:r>
            <a:br/>
            <a:r>
              <a:t>an aquarium before?</a:t>
            </a:r>
          </a:p>
        </p:txBody>
      </p:sp>
      <p:sp>
        <p:nvSpPr>
          <p:cNvPr id="167"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8"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SEALIFE_EDUCATION_Starfish.png" descr="SEALIFE_EDUCATION_Starfish.png"/>
          <p:cNvPicPr>
            <a:picLocks noChangeAspect="1"/>
          </p:cNvPicPr>
          <p:nvPr/>
        </p:nvPicPr>
        <p:blipFill>
          <a:blip r:embed="rId3"/>
          <a:stretch>
            <a:fillRect/>
          </a:stretch>
        </p:blipFill>
        <p:spPr>
          <a:xfrm>
            <a:off x="-11279" y="-12700"/>
            <a:ext cx="24406558" cy="13741400"/>
          </a:xfrm>
          <a:prstGeom prst="rect">
            <a:avLst/>
          </a:prstGeom>
          <a:ln w="12700">
            <a:miter lim="400000"/>
          </a:ln>
        </p:spPr>
      </p:pic>
      <p:sp>
        <p:nvSpPr>
          <p:cNvPr id="171" name="How many creatures that live in the sea can you name?"/>
          <p:cNvSpPr txBox="1"/>
          <p:nvPr/>
        </p:nvSpPr>
        <p:spPr>
          <a:xfrm>
            <a:off x="1946249" y="1199514"/>
            <a:ext cx="17412819" cy="2731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t>How many creatures that live in</a:t>
            </a:r>
            <a:br/>
            <a:r>
              <a:t>the sea can you name?</a:t>
            </a:r>
          </a:p>
        </p:txBody>
      </p:sp>
      <p:sp>
        <p:nvSpPr>
          <p:cNvPr id="172" name="In 60 seconds write down as many  as you can think of."/>
          <p:cNvSpPr txBox="1"/>
          <p:nvPr/>
        </p:nvSpPr>
        <p:spPr>
          <a:xfrm>
            <a:off x="1946249" y="4841306"/>
            <a:ext cx="12891428" cy="1863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90000"/>
              </a:lnSpc>
              <a:defRPr sz="6100">
                <a:solidFill>
                  <a:srgbClr val="FFFFFF"/>
                </a:solidFill>
                <a:latin typeface="Agile-Black"/>
                <a:ea typeface="Agile-Black"/>
                <a:cs typeface="Agile-Black"/>
                <a:sym typeface="Agile-Black"/>
              </a:defRPr>
            </a:pPr>
            <a:r>
              <a:t>In 60 seconds write down as many </a:t>
            </a:r>
            <a:br/>
            <a:r>
              <a:t>as you can think of.</a:t>
            </a:r>
          </a:p>
        </p:txBody>
      </p:sp>
      <p:sp>
        <p:nvSpPr>
          <p:cNvPr id="173" name="When your 60 seconds is up, swap lists with someone…"/>
          <p:cNvSpPr txBox="1"/>
          <p:nvPr/>
        </p:nvSpPr>
        <p:spPr>
          <a:xfrm>
            <a:off x="1946249" y="7268620"/>
            <a:ext cx="13462103" cy="463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defRPr sz="4200">
                <a:solidFill>
                  <a:srgbClr val="FFFFFF"/>
                </a:solidFill>
                <a:latin typeface="Agile-Book"/>
                <a:ea typeface="Agile-Book"/>
                <a:cs typeface="Agile-Book"/>
                <a:sym typeface="Agile-Book"/>
              </a:defRPr>
            </a:pPr>
            <a:r>
              <a:t>When your 60 seconds is up, swap lists with someone </a:t>
            </a:r>
          </a:p>
          <a:p>
            <a:pPr algn="l">
              <a:defRPr sz="4200">
                <a:solidFill>
                  <a:srgbClr val="FFFFFF"/>
                </a:solidFill>
                <a:latin typeface="Agile-Book"/>
                <a:ea typeface="Agile-Book"/>
                <a:cs typeface="Agile-Book"/>
                <a:sym typeface="Agile-Book"/>
              </a:defRPr>
            </a:pPr>
            <a:r>
              <a:t>near you and see how many on your lists are</a:t>
            </a:r>
          </a:p>
          <a:p>
            <a:pPr algn="l">
              <a:defRPr sz="4200">
                <a:solidFill>
                  <a:srgbClr val="FFFFFF"/>
                </a:solidFill>
                <a:latin typeface="Agile-Book"/>
                <a:ea typeface="Agile-Book"/>
                <a:cs typeface="Agile-Book"/>
                <a:sym typeface="Agile-Book"/>
              </a:defRPr>
            </a:pPr>
            <a:r>
              <a:t>the same.</a:t>
            </a:r>
          </a:p>
          <a:p>
            <a:pPr algn="l">
              <a:defRPr sz="4200">
                <a:solidFill>
                  <a:srgbClr val="FFFFFF"/>
                </a:solidFill>
                <a:latin typeface="Agile-Book"/>
                <a:ea typeface="Agile-Book"/>
                <a:cs typeface="Agile-Book"/>
                <a:sym typeface="Agile-Book"/>
              </a:defRPr>
            </a:pPr>
            <a:endParaRPr/>
          </a:p>
          <a:p>
            <a:pPr algn="l">
              <a:defRPr sz="4200">
                <a:solidFill>
                  <a:srgbClr val="FFFFFF"/>
                </a:solidFill>
                <a:latin typeface="Agile-Book"/>
                <a:ea typeface="Agile-Book"/>
                <a:cs typeface="Agile-Book"/>
                <a:sym typeface="Agile-Book"/>
              </a:defRPr>
            </a:pPr>
            <a:r>
              <a:t>You score a point for each answer you</a:t>
            </a:r>
          </a:p>
          <a:p>
            <a:pPr algn="l">
              <a:defRPr sz="4200">
                <a:solidFill>
                  <a:srgbClr val="FFFFFF"/>
                </a:solidFill>
                <a:latin typeface="Agile-Book"/>
                <a:ea typeface="Agile-Book"/>
                <a:cs typeface="Agile-Book"/>
                <a:sym typeface="Agile-Book"/>
              </a:defRPr>
            </a:pPr>
            <a:r>
              <a:t>thought of, UNLESS the other person</a:t>
            </a:r>
          </a:p>
          <a:p>
            <a:pPr algn="l">
              <a:defRPr sz="4200">
                <a:solidFill>
                  <a:srgbClr val="FFFFFF"/>
                </a:solidFill>
                <a:latin typeface="Agile-Book"/>
                <a:ea typeface="Agile-Book"/>
                <a:cs typeface="Agile-Book"/>
                <a:sym typeface="Agile-Book"/>
              </a:defRPr>
            </a:pPr>
            <a:r>
              <a:t>thought of  it too!</a:t>
            </a:r>
          </a:p>
        </p:txBody>
      </p:sp>
      <p:sp>
        <p:nvSpPr>
          <p:cNvPr id="174" name="Circle"/>
          <p:cNvSpPr/>
          <p:nvPr/>
        </p:nvSpPr>
        <p:spPr>
          <a:xfrm>
            <a:off x="12521934" y="8724900"/>
            <a:ext cx="4063827" cy="4063827"/>
          </a:xfrm>
          <a:prstGeom prst="ellipse">
            <a:avLst/>
          </a:prstGeom>
          <a:solidFill>
            <a:srgbClr val="FFDD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5" name="The person…"/>
          <p:cNvSpPr txBox="1"/>
          <p:nvPr/>
        </p:nvSpPr>
        <p:spPr>
          <a:xfrm rot="442888">
            <a:off x="13077091" y="9435258"/>
            <a:ext cx="2953513" cy="2844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90000"/>
              </a:lnSpc>
              <a:defRPr sz="4000">
                <a:solidFill>
                  <a:srgbClr val="26348A"/>
                </a:solidFill>
                <a:latin typeface="Myriad Pro Bold"/>
                <a:ea typeface="Myriad Pro Bold"/>
                <a:cs typeface="Myriad Pro Bold"/>
                <a:sym typeface="Myriad Pro Bold"/>
              </a:defRPr>
            </a:pPr>
            <a:r>
              <a:t>The person</a:t>
            </a:r>
          </a:p>
          <a:p>
            <a:pPr>
              <a:lnSpc>
                <a:spcPct val="90000"/>
              </a:lnSpc>
              <a:defRPr sz="4000">
                <a:solidFill>
                  <a:srgbClr val="26348A"/>
                </a:solidFill>
                <a:latin typeface="Myriad Pro Bold"/>
                <a:ea typeface="Myriad Pro Bold"/>
                <a:cs typeface="Myriad Pro Bold"/>
                <a:sym typeface="Myriad Pro Bold"/>
              </a:defRPr>
            </a:pPr>
            <a:r>
              <a:t>with the</a:t>
            </a:r>
          </a:p>
          <a:p>
            <a:pPr>
              <a:lnSpc>
                <a:spcPct val="90000"/>
              </a:lnSpc>
              <a:defRPr sz="4000">
                <a:solidFill>
                  <a:srgbClr val="26348A"/>
                </a:solidFill>
                <a:latin typeface="Myriad Pro Bold"/>
                <a:ea typeface="Myriad Pro Bold"/>
                <a:cs typeface="Myriad Pro Bold"/>
                <a:sym typeface="Myriad Pro Bold"/>
              </a:defRPr>
            </a:pPr>
            <a:r>
              <a:t>most unique</a:t>
            </a:r>
          </a:p>
          <a:p>
            <a:pPr>
              <a:lnSpc>
                <a:spcPct val="90000"/>
              </a:lnSpc>
              <a:defRPr sz="4000">
                <a:solidFill>
                  <a:srgbClr val="26348A"/>
                </a:solidFill>
                <a:latin typeface="Myriad Pro Bold"/>
                <a:ea typeface="Myriad Pro Bold"/>
                <a:cs typeface="Myriad Pro Bold"/>
                <a:sym typeface="Myriad Pro Bold"/>
              </a:defRPr>
            </a:pPr>
            <a:r>
              <a:t>sea creature</a:t>
            </a:r>
          </a:p>
          <a:p>
            <a:pPr>
              <a:lnSpc>
                <a:spcPct val="90000"/>
              </a:lnSpc>
              <a:defRPr sz="4000">
                <a:solidFill>
                  <a:srgbClr val="26348A"/>
                </a:solidFill>
                <a:latin typeface="Myriad Pro Bold"/>
                <a:ea typeface="Myriad Pro Bold"/>
                <a:cs typeface="Myriad Pro Bold"/>
                <a:sym typeface="Myriad Pro Bold"/>
              </a:defRPr>
            </a:pPr>
            <a:r>
              <a:t>wins!</a:t>
            </a:r>
          </a:p>
        </p:txBody>
      </p:sp>
      <p:sp>
        <p:nvSpPr>
          <p:cNvPr id="176"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77"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87355DE5-46E5-8940-8F62-F2FDD8DF6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30"/>
            <a:ext cx="24384000" cy="13668540"/>
          </a:xfrm>
          <a:prstGeom prst="rect">
            <a:avLst/>
          </a:prstGeom>
        </p:spPr>
      </p:pic>
      <p:sp>
        <p:nvSpPr>
          <p:cNvPr id="180" name="Fill in the table below to prepare  for you visit to SEA LIFE."/>
          <p:cNvSpPr txBox="1"/>
          <p:nvPr/>
        </p:nvSpPr>
        <p:spPr>
          <a:xfrm>
            <a:off x="1946249" y="1186814"/>
            <a:ext cx="18256601" cy="26232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rPr dirty="0">
                <a:solidFill>
                  <a:srgbClr val="233881"/>
                </a:solidFill>
              </a:rPr>
              <a:t>Fill in the table below to prepare </a:t>
            </a:r>
            <a:br>
              <a:rPr dirty="0">
                <a:solidFill>
                  <a:srgbClr val="233881"/>
                </a:solidFill>
              </a:rPr>
            </a:br>
            <a:r>
              <a:rPr dirty="0">
                <a:solidFill>
                  <a:srgbClr val="233881"/>
                </a:solidFill>
              </a:rPr>
              <a:t>for you</a:t>
            </a:r>
            <a:r>
              <a:rPr lang="en-US" dirty="0">
                <a:solidFill>
                  <a:srgbClr val="233881"/>
                </a:solidFill>
              </a:rPr>
              <a:t>r</a:t>
            </a:r>
            <a:r>
              <a:rPr dirty="0">
                <a:solidFill>
                  <a:srgbClr val="233881"/>
                </a:solidFill>
              </a:rPr>
              <a:t> visit to SEA LIFE.</a:t>
            </a:r>
          </a:p>
        </p:txBody>
      </p:sp>
      <p:sp>
        <p:nvSpPr>
          <p:cNvPr id="181" name="Which sea creatures do I know a little bit about?"/>
          <p:cNvSpPr txBox="1"/>
          <p:nvPr/>
        </p:nvSpPr>
        <p:spPr>
          <a:xfrm>
            <a:off x="2076325" y="4679315"/>
            <a:ext cx="6728737" cy="128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4100">
                <a:solidFill>
                  <a:srgbClr val="FFFFFF"/>
                </a:solidFill>
                <a:latin typeface="Agile-Book"/>
                <a:ea typeface="Agile-Book"/>
                <a:cs typeface="Agile-Book"/>
                <a:sym typeface="Agile-Book"/>
              </a:defRPr>
            </a:lvl1pPr>
          </a:lstStyle>
          <a:p>
            <a:r>
              <a:t>Which sea creatures do I know a little bit about?</a:t>
            </a:r>
          </a:p>
        </p:txBody>
      </p:sp>
      <p:sp>
        <p:nvSpPr>
          <p:cNvPr id="182" name="What do I know  about them?"/>
          <p:cNvSpPr txBox="1"/>
          <p:nvPr/>
        </p:nvSpPr>
        <p:spPr>
          <a:xfrm>
            <a:off x="8827631" y="4679315"/>
            <a:ext cx="6728737" cy="128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100">
                <a:solidFill>
                  <a:srgbClr val="FFFFFF"/>
                </a:solidFill>
                <a:latin typeface="Agile-Book"/>
                <a:ea typeface="Agile-Book"/>
                <a:cs typeface="Agile-Book"/>
                <a:sym typeface="Agile-Book"/>
              </a:defRPr>
            </a:pPr>
            <a:r>
              <a:t>What do I know </a:t>
            </a:r>
            <a:br/>
            <a:r>
              <a:t>about them?</a:t>
            </a:r>
          </a:p>
        </p:txBody>
      </p:sp>
      <p:sp>
        <p:nvSpPr>
          <p:cNvPr id="183" name="What questions do  I have about them?"/>
          <p:cNvSpPr txBox="1"/>
          <p:nvPr/>
        </p:nvSpPr>
        <p:spPr>
          <a:xfrm>
            <a:off x="15578939" y="4679315"/>
            <a:ext cx="6728736" cy="1283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100">
                <a:solidFill>
                  <a:srgbClr val="FFFFFF"/>
                </a:solidFill>
                <a:latin typeface="Agile-Book"/>
                <a:ea typeface="Agile-Book"/>
                <a:cs typeface="Agile-Book"/>
                <a:sym typeface="Agile-Book"/>
              </a:defRPr>
            </a:pPr>
            <a:r>
              <a:t>What questions do </a:t>
            </a:r>
            <a:br/>
            <a:r>
              <a:t>I have about them?</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SEALIFE_EDUCATION_Hammerhead.png" descr="SEALIFE_EDUCATION_Hammerhead.png"/>
          <p:cNvPicPr>
            <a:picLocks noChangeAspect="1"/>
          </p:cNvPicPr>
          <p:nvPr/>
        </p:nvPicPr>
        <p:blipFill>
          <a:blip r:embed="rId3"/>
          <a:stretch>
            <a:fillRect/>
          </a:stretch>
        </p:blipFill>
        <p:spPr>
          <a:xfrm>
            <a:off x="-11279" y="-12700"/>
            <a:ext cx="24406558" cy="13741400"/>
          </a:xfrm>
          <a:prstGeom prst="rect">
            <a:avLst/>
          </a:prstGeom>
          <a:ln w="12700">
            <a:miter lim="400000"/>
          </a:ln>
        </p:spPr>
      </p:pic>
      <p:sp>
        <p:nvSpPr>
          <p:cNvPr id="186" name="In pairs, read the descriptions below for three sea creatures that you’ll be  learning about on your visit to SEA LIFE. Discuss which creature is your  favourite and why. Which creature would you like to learn more about?"/>
          <p:cNvSpPr txBox="1"/>
          <p:nvPr/>
        </p:nvSpPr>
        <p:spPr>
          <a:xfrm>
            <a:off x="1946249" y="1263014"/>
            <a:ext cx="15836066"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t">
            <a:spAutoFit/>
          </a:bodyPr>
          <a:lstStyle/>
          <a:p>
            <a:pPr algn="l">
              <a:lnSpc>
                <a:spcPct val="90000"/>
              </a:lnSpc>
              <a:defRPr sz="4000" b="1">
                <a:solidFill>
                  <a:srgbClr val="FFFFFF"/>
                </a:solidFill>
                <a:latin typeface="Agile-Book"/>
                <a:ea typeface="Agile-Book"/>
                <a:cs typeface="Agile-Book"/>
                <a:sym typeface="Agile-Book"/>
              </a:defRPr>
            </a:pPr>
            <a:r>
              <a:rPr dirty="0"/>
              <a:t>In pairs</a:t>
            </a:r>
            <a:r>
              <a:rPr lang="en-US" dirty="0"/>
              <a:t> or as a class</a:t>
            </a:r>
            <a:r>
              <a:rPr dirty="0"/>
              <a:t>, read the descriptions below for three sea creatures</a:t>
            </a:r>
            <a:r>
              <a:rPr lang="en-US" dirty="0"/>
              <a:t> </a:t>
            </a:r>
            <a:endParaRPr lang="en-US"/>
          </a:p>
          <a:p>
            <a:pPr algn="l">
              <a:lnSpc>
                <a:spcPct val="90000"/>
              </a:lnSpc>
              <a:defRPr sz="4000" b="1">
                <a:solidFill>
                  <a:srgbClr val="FFFFFF"/>
                </a:solidFill>
                <a:latin typeface="Agile-Book"/>
                <a:ea typeface="Agile-Book"/>
                <a:cs typeface="Agile-Book"/>
                <a:sym typeface="Agile-Book"/>
              </a:defRPr>
            </a:pPr>
            <a:r>
              <a:rPr dirty="0"/>
              <a:t>that you’ll be learning about on your visit to SEA LIFE. Discuss which </a:t>
            </a:r>
            <a:endParaRPr lang="en-US" dirty="0"/>
          </a:p>
          <a:p>
            <a:pPr algn="l">
              <a:lnSpc>
                <a:spcPct val="90000"/>
              </a:lnSpc>
              <a:defRPr sz="4000" b="1">
                <a:solidFill>
                  <a:srgbClr val="FFFFFF"/>
                </a:solidFill>
                <a:latin typeface="Agile-Book"/>
                <a:ea typeface="Agile-Book"/>
                <a:cs typeface="Agile-Book"/>
                <a:sym typeface="Agile-Book"/>
              </a:defRPr>
            </a:pPr>
            <a:r>
              <a:rPr dirty="0"/>
              <a:t>creature is your favorite and why. Which creature would you like to learn </a:t>
            </a:r>
            <a:endParaRPr lang="en-US" dirty="0"/>
          </a:p>
          <a:p>
            <a:pPr algn="l">
              <a:lnSpc>
                <a:spcPct val="90000"/>
              </a:lnSpc>
              <a:defRPr sz="4000" b="1">
                <a:solidFill>
                  <a:srgbClr val="FFFFFF"/>
                </a:solidFill>
                <a:latin typeface="Agile-Book"/>
                <a:ea typeface="Agile-Book"/>
                <a:cs typeface="Agile-Book"/>
                <a:sym typeface="Agile-Book"/>
              </a:defRPr>
            </a:pPr>
            <a:r>
              <a:rPr dirty="0"/>
              <a:t>more about?</a:t>
            </a:r>
          </a:p>
        </p:txBody>
      </p:sp>
      <p:sp>
        <p:nvSpPr>
          <p:cNvPr id="187" name="Sharks:…"/>
          <p:cNvSpPr txBox="1"/>
          <p:nvPr/>
        </p:nvSpPr>
        <p:spPr>
          <a:xfrm>
            <a:off x="1933549" y="4032772"/>
            <a:ext cx="14345490" cy="7663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spcBef>
                <a:spcPts val="600"/>
              </a:spcBef>
              <a:defRPr sz="3900" b="1">
                <a:solidFill>
                  <a:srgbClr val="FFFFFF"/>
                </a:solidFill>
                <a:latin typeface="Agile-Book"/>
                <a:ea typeface="Agile-Book"/>
                <a:cs typeface="Agile-Book"/>
                <a:sym typeface="Agile-Book"/>
              </a:defRPr>
            </a:pPr>
            <a:r>
              <a:rPr dirty="0"/>
              <a:t>Sharks:</a:t>
            </a:r>
          </a:p>
          <a:p>
            <a:pPr algn="l">
              <a:lnSpc>
                <a:spcPct val="110000"/>
              </a:lnSpc>
              <a:defRPr sz="2300">
                <a:solidFill>
                  <a:srgbClr val="FFFFFF"/>
                </a:solidFill>
                <a:latin typeface="Agile-Book"/>
                <a:ea typeface="Agile-Book"/>
                <a:cs typeface="Agile-Book"/>
                <a:sym typeface="Agile-Book"/>
              </a:defRPr>
            </a:pPr>
            <a:r>
              <a:rPr dirty="0"/>
              <a:t>There are around 500 known species of </a:t>
            </a:r>
            <a:r>
              <a:rPr lang="en-US" dirty="0"/>
              <a:t>s</a:t>
            </a:r>
            <a:r>
              <a:rPr dirty="0"/>
              <a:t>hark. They belong to a family of fish called Elasmobranchs and have been swimming our oceans for a whopping 420 million years! Sharks don’t have bones; their skeletons are made of cartilage</a:t>
            </a:r>
            <a:r>
              <a:rPr lang="en-US" dirty="0"/>
              <a:t> – like our noses and ears!</a:t>
            </a:r>
            <a:r>
              <a:rPr dirty="0"/>
              <a:t> They also have lots of teeth – so many, in fact, that they have multiple rows! Some sharks, like the </a:t>
            </a:r>
            <a:r>
              <a:rPr lang="en-US" dirty="0"/>
              <a:t>s</a:t>
            </a:r>
            <a:r>
              <a:rPr dirty="0"/>
              <a:t>and </a:t>
            </a:r>
            <a:r>
              <a:rPr lang="en-US" dirty="0"/>
              <a:t>t</a:t>
            </a:r>
            <a:r>
              <a:rPr dirty="0"/>
              <a:t>igers, lose as many as 30,000 teeth in a lifetime. When they lose a tooth, one from behind moves forward and replaces i</a:t>
            </a:r>
            <a:r>
              <a:rPr lang="en-US" dirty="0"/>
              <a:t>t!</a:t>
            </a:r>
            <a:endParaRPr dirty="0"/>
          </a:p>
          <a:p>
            <a:pPr algn="l">
              <a:lnSpc>
                <a:spcPct val="90000"/>
              </a:lnSpc>
              <a:spcBef>
                <a:spcPts val="2000"/>
              </a:spcBef>
              <a:defRPr sz="3900" b="1">
                <a:solidFill>
                  <a:srgbClr val="FFFFFF"/>
                </a:solidFill>
                <a:latin typeface="Agile-Book"/>
                <a:ea typeface="Agile-Book"/>
                <a:cs typeface="Agile-Book"/>
                <a:sym typeface="Agile-Book"/>
              </a:defRPr>
            </a:pPr>
            <a:r>
              <a:rPr dirty="0"/>
              <a:t>Seahorses:</a:t>
            </a:r>
          </a:p>
          <a:p>
            <a:pPr algn="l">
              <a:lnSpc>
                <a:spcPct val="110000"/>
              </a:lnSpc>
              <a:defRPr sz="2300">
                <a:solidFill>
                  <a:srgbClr val="FFFFFF"/>
                </a:solidFill>
                <a:latin typeface="Agile-Book"/>
                <a:ea typeface="Agile-Book"/>
                <a:cs typeface="Agile-Book"/>
                <a:sym typeface="Agile-Book"/>
              </a:defRPr>
            </a:pPr>
            <a:r>
              <a:rPr dirty="0"/>
              <a:t>There are around 35 known species of </a:t>
            </a:r>
            <a:r>
              <a:rPr lang="en-US" dirty="0"/>
              <a:t>s</a:t>
            </a:r>
            <a:r>
              <a:rPr dirty="0"/>
              <a:t>eahorse. From the biggest</a:t>
            </a:r>
            <a:r>
              <a:rPr lang="en-US" dirty="0"/>
              <a:t> -</a:t>
            </a:r>
            <a:r>
              <a:rPr dirty="0"/>
              <a:t> the </a:t>
            </a:r>
            <a:r>
              <a:rPr lang="en-US" dirty="0"/>
              <a:t>b</a:t>
            </a:r>
            <a:r>
              <a:rPr dirty="0"/>
              <a:t>ig </a:t>
            </a:r>
            <a:r>
              <a:rPr lang="en-US" dirty="0"/>
              <a:t>b</a:t>
            </a:r>
            <a:r>
              <a:rPr dirty="0"/>
              <a:t>ellied </a:t>
            </a:r>
            <a:r>
              <a:rPr lang="en-US" dirty="0"/>
              <a:t>s</a:t>
            </a:r>
            <a:r>
              <a:rPr dirty="0"/>
              <a:t>eahorse - to the</a:t>
            </a:r>
            <a:r>
              <a:rPr lang="en-US" dirty="0"/>
              <a:t> </a:t>
            </a:r>
            <a:r>
              <a:rPr dirty="0"/>
              <a:t>smallest</a:t>
            </a:r>
            <a:r>
              <a:rPr lang="en-US" dirty="0"/>
              <a:t> -</a:t>
            </a:r>
            <a:r>
              <a:rPr dirty="0"/>
              <a:t> the </a:t>
            </a:r>
            <a:r>
              <a:rPr lang="en-US" dirty="0"/>
              <a:t>p</a:t>
            </a:r>
            <a:r>
              <a:rPr dirty="0"/>
              <a:t>ygmy </a:t>
            </a:r>
            <a:r>
              <a:rPr lang="en-US" dirty="0"/>
              <a:t>s</a:t>
            </a:r>
            <a:r>
              <a:rPr dirty="0"/>
              <a:t>eahorse, which are just 2cm long (the size of your thumbnail)</a:t>
            </a:r>
            <a:r>
              <a:rPr lang="en-US" dirty="0"/>
              <a:t>, seahorses are amazing animals</a:t>
            </a:r>
            <a:r>
              <a:rPr dirty="0"/>
              <a:t>! The Greek name for seahorse is “Hippocampus”. If you break this down, “Hippos” means horse and “</a:t>
            </a:r>
            <a:r>
              <a:rPr dirty="0" err="1"/>
              <a:t>Kampos</a:t>
            </a:r>
            <a:r>
              <a:rPr dirty="0"/>
              <a:t>” means sea monster</a:t>
            </a:r>
            <a:r>
              <a:rPr lang="en-US" dirty="0"/>
              <a:t>!</a:t>
            </a:r>
            <a:r>
              <a:rPr dirty="0"/>
              <a:t> And unlike humans, seahorses swim vertically.</a:t>
            </a:r>
          </a:p>
          <a:p>
            <a:pPr algn="l">
              <a:lnSpc>
                <a:spcPct val="90000"/>
              </a:lnSpc>
              <a:spcBef>
                <a:spcPts val="2000"/>
              </a:spcBef>
              <a:defRPr sz="3900" b="1">
                <a:solidFill>
                  <a:srgbClr val="FFFFFF"/>
                </a:solidFill>
                <a:latin typeface="Agile-Book"/>
                <a:ea typeface="Agile-Book"/>
                <a:cs typeface="Agile-Book"/>
                <a:sym typeface="Agile-Book"/>
              </a:defRPr>
            </a:pPr>
            <a:r>
              <a:rPr dirty="0"/>
              <a:t>Jellyfish:</a:t>
            </a:r>
          </a:p>
          <a:p>
            <a:pPr algn="l">
              <a:lnSpc>
                <a:spcPct val="110000"/>
              </a:lnSpc>
              <a:defRPr sz="2300">
                <a:solidFill>
                  <a:srgbClr val="FFFFFF"/>
                </a:solidFill>
                <a:latin typeface="Agile-Book"/>
                <a:ea typeface="Agile-Book"/>
                <a:cs typeface="Agile-Book"/>
                <a:sym typeface="Agile-Book"/>
              </a:defRPr>
            </a:pPr>
            <a:r>
              <a:rPr dirty="0"/>
              <a:t>Jellyfish are invertebrates, which means they have no spine.</a:t>
            </a:r>
            <a:r>
              <a:rPr lang="en-US" dirty="0"/>
              <a:t> They a</a:t>
            </a:r>
            <a:r>
              <a:rPr dirty="0"/>
              <a:t>lso</a:t>
            </a:r>
            <a:r>
              <a:rPr lang="en-US" dirty="0"/>
              <a:t> have</a:t>
            </a:r>
            <a:r>
              <a:rPr dirty="0"/>
              <a:t> no head, face, blood, heart or even a brain! The largest is the </a:t>
            </a:r>
            <a:r>
              <a:rPr lang="en-US" dirty="0"/>
              <a:t>l</a:t>
            </a:r>
            <a:r>
              <a:rPr dirty="0"/>
              <a:t>ion’s </a:t>
            </a:r>
            <a:r>
              <a:rPr lang="en-US" dirty="0"/>
              <a:t>m</a:t>
            </a:r>
            <a:r>
              <a:rPr dirty="0"/>
              <a:t>ane </a:t>
            </a:r>
            <a:r>
              <a:rPr lang="en-US" dirty="0"/>
              <a:t>j</a:t>
            </a:r>
            <a:r>
              <a:rPr dirty="0"/>
              <a:t>ellyfish of the North Atlantic, which has tentacles almost </a:t>
            </a:r>
            <a:r>
              <a:rPr lang="en-US" dirty="0"/>
              <a:t>100 feet</a:t>
            </a:r>
            <a:r>
              <a:rPr dirty="0"/>
              <a:t> long! Jellyfish are part of the group Cnidaria (</a:t>
            </a:r>
            <a:r>
              <a:rPr dirty="0" err="1"/>
              <a:t>ni</a:t>
            </a:r>
            <a:r>
              <a:rPr dirty="0"/>
              <a:t>-dare - </a:t>
            </a:r>
            <a:r>
              <a:rPr lang="en-US" dirty="0" err="1"/>
              <a:t>ee</a:t>
            </a:r>
            <a:r>
              <a:rPr dirty="0"/>
              <a:t> – a) – the same as corals and sea anemones. There are more than 2,000 different types of jellyfish around the world; but scientists believe there could be as many as 300,000 more species just waiting to be discovere</a:t>
            </a:r>
            <a:r>
              <a:rPr lang="en-US" dirty="0"/>
              <a:t>d!</a:t>
            </a:r>
            <a:endParaRPr dirty="0"/>
          </a:p>
        </p:txBody>
      </p:sp>
      <p:sp>
        <p:nvSpPr>
          <p:cNvPr id="188"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9"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SEALIFE_EDUCATION_Clown Fish.png" descr="SEALIFE_EDUCATION_Clown Fish.png"/>
          <p:cNvPicPr>
            <a:picLocks noChangeAspect="1"/>
          </p:cNvPicPr>
          <p:nvPr/>
        </p:nvPicPr>
        <p:blipFill>
          <a:blip r:embed="rId3"/>
          <a:stretch>
            <a:fillRect/>
          </a:stretch>
        </p:blipFill>
        <p:spPr>
          <a:xfrm>
            <a:off x="-11279" y="-12699"/>
            <a:ext cx="24406555" cy="13741398"/>
          </a:xfrm>
          <a:prstGeom prst="rect">
            <a:avLst/>
          </a:prstGeom>
          <a:ln w="12700">
            <a:miter lim="400000"/>
          </a:ln>
        </p:spPr>
      </p:pic>
      <p:sp>
        <p:nvSpPr>
          <p:cNvPr id="192" name="In your pairs, use the descriptions from the previous task to create some simple Fact Cards for these sea creatures. Use the categories below to create your cards – and remember to include drawings!"/>
          <p:cNvSpPr txBox="1"/>
          <p:nvPr/>
        </p:nvSpPr>
        <p:spPr>
          <a:xfrm>
            <a:off x="1946249" y="1263014"/>
            <a:ext cx="17927628" cy="18084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4000" b="1">
                <a:solidFill>
                  <a:srgbClr val="FFFFFF"/>
                </a:solidFill>
                <a:latin typeface="Agile-Book"/>
                <a:ea typeface="Agile-Book"/>
                <a:cs typeface="Agile-Book"/>
                <a:sym typeface="Agile-Book"/>
              </a:defRPr>
            </a:lvl1pPr>
          </a:lstStyle>
          <a:p>
            <a:r>
              <a:t>In your pairs, use the descriptions from the previous task to create some simple Fact Cards for these sea creatures. Use the categories below to create your cards – and remember to include drawings!</a:t>
            </a:r>
          </a:p>
        </p:txBody>
      </p:sp>
      <p:sp>
        <p:nvSpPr>
          <p:cNvPr id="193" name="Number of different species…"/>
          <p:cNvSpPr txBox="1"/>
          <p:nvPr/>
        </p:nvSpPr>
        <p:spPr>
          <a:xfrm>
            <a:off x="1933549" y="3897306"/>
            <a:ext cx="14345490" cy="4660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596900" indent="-596900" algn="l">
              <a:spcBef>
                <a:spcPts val="600"/>
              </a:spcBef>
              <a:buSzPct val="123000"/>
              <a:buChar char="•"/>
              <a:defRPr sz="5600" b="1">
                <a:solidFill>
                  <a:srgbClr val="FFFFFF"/>
                </a:solidFill>
                <a:latin typeface="Agile-Book"/>
                <a:ea typeface="Agile-Book"/>
                <a:cs typeface="Agile-Book"/>
                <a:sym typeface="Agile-Book"/>
              </a:defRPr>
            </a:pPr>
            <a:r>
              <a:t>Number of different species</a:t>
            </a:r>
          </a:p>
          <a:p>
            <a:pPr marL="596900" indent="-596900" algn="l">
              <a:spcBef>
                <a:spcPts val="600"/>
              </a:spcBef>
              <a:buSzPct val="123000"/>
              <a:buChar char="•"/>
              <a:defRPr sz="5600" b="1">
                <a:solidFill>
                  <a:srgbClr val="FFFFFF"/>
                </a:solidFill>
                <a:latin typeface="Agile-Book"/>
                <a:ea typeface="Agile-Book"/>
                <a:cs typeface="Agile-Book"/>
                <a:sym typeface="Agile-Book"/>
              </a:defRPr>
            </a:pPr>
            <a:r>
              <a:t>Family</a:t>
            </a:r>
          </a:p>
          <a:p>
            <a:pPr marL="596900" indent="-596900" algn="l">
              <a:spcBef>
                <a:spcPts val="600"/>
              </a:spcBef>
              <a:buSzPct val="123000"/>
              <a:buChar char="•"/>
              <a:defRPr sz="5600" b="1">
                <a:solidFill>
                  <a:srgbClr val="FFFFFF"/>
                </a:solidFill>
                <a:latin typeface="Agile-Book"/>
                <a:ea typeface="Agile-Book"/>
                <a:cs typeface="Agile-Book"/>
                <a:sym typeface="Agile-Book"/>
              </a:defRPr>
            </a:pPr>
            <a:r>
              <a:t>Size</a:t>
            </a:r>
          </a:p>
          <a:p>
            <a:pPr marL="596900" indent="-596900" algn="l">
              <a:spcBef>
                <a:spcPts val="600"/>
              </a:spcBef>
              <a:buSzPct val="123000"/>
              <a:buChar char="•"/>
              <a:defRPr sz="5600" b="1">
                <a:solidFill>
                  <a:srgbClr val="FFFFFF"/>
                </a:solidFill>
                <a:latin typeface="Agile-Book"/>
                <a:ea typeface="Agile-Book"/>
                <a:cs typeface="Agile-Book"/>
                <a:sym typeface="Agile-Book"/>
              </a:defRPr>
            </a:pPr>
            <a:r>
              <a:t>Interesting facts </a:t>
            </a:r>
          </a:p>
          <a:p>
            <a:pPr marL="596900" indent="-596900" algn="l">
              <a:spcBef>
                <a:spcPts val="600"/>
              </a:spcBef>
              <a:buSzPct val="123000"/>
              <a:buChar char="•"/>
              <a:defRPr sz="5600" b="1">
                <a:solidFill>
                  <a:srgbClr val="FFFFFF"/>
                </a:solidFill>
                <a:latin typeface="Agile-Book"/>
                <a:ea typeface="Agile-Book"/>
                <a:cs typeface="Agile-Book"/>
                <a:sym typeface="Agile-Book"/>
              </a:defRPr>
            </a:pPr>
            <a:r>
              <a:t>Additional information</a:t>
            </a:r>
          </a:p>
        </p:txBody>
      </p:sp>
      <p:sp>
        <p:nvSpPr>
          <p:cNvPr id="19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95" name="SEALIFE EDUCATION LOGO no text.png" descr="SEALIFE EDUCATION LOGO no text.png"/>
          <p:cNvPicPr>
            <a:picLocks noChangeAspect="1"/>
          </p:cNvPicPr>
          <p:nvPr/>
        </p:nvPicPr>
        <p:blipFill>
          <a:blip r:embed="rId4"/>
          <a:stretch>
            <a:fillRect/>
          </a:stretch>
        </p:blipFill>
        <p:spPr>
          <a:xfrm>
            <a:off x="19756950" y="11317192"/>
            <a:ext cx="3951065" cy="1273304"/>
          </a:xfrm>
          <a:prstGeom prst="rect">
            <a:avLst/>
          </a:prstGeom>
          <a:ln w="12700">
            <a:miter lim="400000"/>
          </a:ln>
        </p:spPr>
      </p:pic>
      <p:sp>
        <p:nvSpPr>
          <p:cNvPr id="196" name="When you've made your Fact Cards, discuss which creature you think is the most interesting based on the work you did in the lesson. Are there any questions from the first task you haven't answered? Don't worry - you can go back to them during your experi"/>
          <p:cNvSpPr txBox="1"/>
          <p:nvPr/>
        </p:nvSpPr>
        <p:spPr>
          <a:xfrm>
            <a:off x="1946249" y="9086215"/>
            <a:ext cx="14320090" cy="302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3800" b="1">
                <a:solidFill>
                  <a:srgbClr val="FFFFFF"/>
                </a:solidFill>
                <a:latin typeface="Agile-Book"/>
                <a:ea typeface="Agile-Book"/>
                <a:cs typeface="Agile-Book"/>
                <a:sym typeface="Agile-Book"/>
              </a:defRPr>
            </a:lvl1pPr>
          </a:lstStyle>
          <a:p>
            <a:r>
              <a:t>When you've made your Fact Cards, discuss which creature you think is the most interesting based on the work you did in the lesson. Are there any questions from the first task you haven't answered? Don't worry - you can go back to them during your experience at SEA LIFE, so make a note of them now!</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EF51BC0EAA64B8F9F71E617CEC1E5" ma:contentTypeVersion="13" ma:contentTypeDescription="Create a new document." ma:contentTypeScope="" ma:versionID="52f03700b1ad5d188fbc9d0d19e0a769">
  <xsd:schema xmlns:xsd="http://www.w3.org/2001/XMLSchema" xmlns:xs="http://www.w3.org/2001/XMLSchema" xmlns:p="http://schemas.microsoft.com/office/2006/metadata/properties" xmlns:ns2="52624f2a-6ae6-4bdf-9a38-6ad969183c05" xmlns:ns3="2d22214a-7d9d-470c-8eae-bf69a00b95cb" targetNamespace="http://schemas.microsoft.com/office/2006/metadata/properties" ma:root="true" ma:fieldsID="675909ac89e2e440c50a5125fec6f74d" ns2:_="" ns3:_="">
    <xsd:import namespace="52624f2a-6ae6-4bdf-9a38-6ad969183c05"/>
    <xsd:import namespace="2d22214a-7d9d-470c-8eae-bf69a00b95c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624f2a-6ae6-4bdf-9a38-6ad969183c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d22214a-7d9d-470c-8eae-bf69a00b95c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52624f2a-6ae6-4bdf-9a38-6ad969183c05" xsi:nil="true"/>
    <SharedWithUsers xmlns="2d22214a-7d9d-470c-8eae-bf69a00b95cb">
      <UserInfo>
        <DisplayName/>
        <AccountId xsi:nil="true"/>
        <AccountType/>
      </UserInfo>
    </SharedWithUsers>
  </documentManagement>
</p:properties>
</file>

<file path=customXml/itemProps1.xml><?xml version="1.0" encoding="utf-8"?>
<ds:datastoreItem xmlns:ds="http://schemas.openxmlformats.org/officeDocument/2006/customXml" ds:itemID="{5B851AAA-F74A-4D24-B075-B6EA07016DC8}"/>
</file>

<file path=customXml/itemProps2.xml><?xml version="1.0" encoding="utf-8"?>
<ds:datastoreItem xmlns:ds="http://schemas.openxmlformats.org/officeDocument/2006/customXml" ds:itemID="{E7BBF87A-D28A-4226-BC30-D3EF5CD4E377}">
  <ds:schemaRefs>
    <ds:schemaRef ds:uri="http://schemas.microsoft.com/sharepoint/v3/contenttype/forms"/>
  </ds:schemaRefs>
</ds:datastoreItem>
</file>

<file path=customXml/itemProps3.xml><?xml version="1.0" encoding="utf-8"?>
<ds:datastoreItem xmlns:ds="http://schemas.openxmlformats.org/officeDocument/2006/customXml" ds:itemID="{571549FF-B9EA-49BD-B6BF-239308518B8D}">
  <ds:schemaRefs>
    <ds:schemaRef ds:uri="http://purl.org/dc/elements/1.1/"/>
    <ds:schemaRef ds:uri="http://schemas.microsoft.com/office/2006/metadata/properties"/>
    <ds:schemaRef ds:uri="b4cc5013-6148-4af3-8ab6-d8a7fb5e902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30</TotalTime>
  <Words>665</Words>
  <Application>Microsoft Office PowerPoint</Application>
  <PresentationFormat>Custom</PresentationFormat>
  <Paragraphs>53</Paragraphs>
  <Slides>7</Slides>
  <Notes>4</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Channon</dc:creator>
  <cp:lastModifiedBy>Nicole Chammings</cp:lastModifiedBy>
  <cp:revision>7</cp:revision>
  <dcterms:modified xsi:type="dcterms:W3CDTF">2022-01-24T18:48:18Z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0x010100140EF51BC0EAA64B8F9F71E617CEC1E5</vt:lpwstr>
  </property>
  <property fmtid="{D5CDD505-2E9C-101B-9397-08002B2CF9AE}" pid="3" name="Order">
    <vt:lpwstr>3160600.00000000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