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5E1CFC-43CB-4E5B-B67A-D2674F738517}" v="1" dt="2022-01-12T21:08:30.12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hammings" userId="0e1f5bd7-6752-49d0-a9c2-0f0b162436c5" providerId="ADAL" clId="{BE5E1CFC-43CB-4E5B-B67A-D2674F738517}"/>
    <pc:docChg chg="modSld">
      <pc:chgData name="Nicole Chammings" userId="0e1f5bd7-6752-49d0-a9c2-0f0b162436c5" providerId="ADAL" clId="{BE5E1CFC-43CB-4E5B-B67A-D2674F738517}" dt="2022-01-12T21:11:56.548" v="94" actId="20577"/>
      <pc:docMkLst>
        <pc:docMk/>
      </pc:docMkLst>
      <pc:sldChg chg="modSp">
        <pc:chgData name="Nicole Chammings" userId="0e1f5bd7-6752-49d0-a9c2-0f0b162436c5" providerId="ADAL" clId="{BE5E1CFC-43CB-4E5B-B67A-D2674F738517}" dt="2022-01-12T21:08:12.828" v="3" actId="20577"/>
        <pc:sldMkLst>
          <pc:docMk/>
          <pc:sldMk cId="0" sldId="259"/>
        </pc:sldMkLst>
        <pc:spChg chg="mod">
          <ac:chgData name="Nicole Chammings" userId="0e1f5bd7-6752-49d0-a9c2-0f0b162436c5" providerId="ADAL" clId="{BE5E1CFC-43CB-4E5B-B67A-D2674F738517}" dt="2022-01-12T21:08:12.828" v="3" actId="20577"/>
          <ac:spMkLst>
            <pc:docMk/>
            <pc:sldMk cId="0" sldId="259"/>
            <ac:spMk id="173" creationId="{00000000-0000-0000-0000-000000000000}"/>
          </ac:spMkLst>
        </pc:spChg>
      </pc:sldChg>
      <pc:sldChg chg="modSp">
        <pc:chgData name="Nicole Chammings" userId="0e1f5bd7-6752-49d0-a9c2-0f0b162436c5" providerId="ADAL" clId="{BE5E1CFC-43CB-4E5B-B67A-D2674F738517}" dt="2022-01-12T21:09:01.541" v="23" actId="20577"/>
        <pc:sldMkLst>
          <pc:docMk/>
          <pc:sldMk cId="0" sldId="260"/>
        </pc:sldMkLst>
        <pc:spChg chg="mod">
          <ac:chgData name="Nicole Chammings" userId="0e1f5bd7-6752-49d0-a9c2-0f0b162436c5" providerId="ADAL" clId="{BE5E1CFC-43CB-4E5B-B67A-D2674F738517}" dt="2022-01-12T21:09:01.541" v="23" actId="20577"/>
          <ac:spMkLst>
            <pc:docMk/>
            <pc:sldMk cId="0" sldId="260"/>
            <ac:spMk id="178" creationId="{00000000-0000-0000-0000-000000000000}"/>
          </ac:spMkLst>
        </pc:spChg>
      </pc:sldChg>
      <pc:sldChg chg="modSp">
        <pc:chgData name="Nicole Chammings" userId="0e1f5bd7-6752-49d0-a9c2-0f0b162436c5" providerId="ADAL" clId="{BE5E1CFC-43CB-4E5B-B67A-D2674F738517}" dt="2022-01-12T21:09:37.791" v="25" actId="20577"/>
        <pc:sldMkLst>
          <pc:docMk/>
          <pc:sldMk cId="0" sldId="261"/>
        </pc:sldMkLst>
        <pc:spChg chg="mod">
          <ac:chgData name="Nicole Chammings" userId="0e1f5bd7-6752-49d0-a9c2-0f0b162436c5" providerId="ADAL" clId="{BE5E1CFC-43CB-4E5B-B67A-D2674F738517}" dt="2022-01-12T21:09:37.791" v="25" actId="20577"/>
          <ac:spMkLst>
            <pc:docMk/>
            <pc:sldMk cId="0" sldId="261"/>
            <ac:spMk id="195" creationId="{00000000-0000-0000-0000-000000000000}"/>
          </ac:spMkLst>
        </pc:spChg>
      </pc:sldChg>
      <pc:sldChg chg="modSp">
        <pc:chgData name="Nicole Chammings" userId="0e1f5bd7-6752-49d0-a9c2-0f0b162436c5" providerId="ADAL" clId="{BE5E1CFC-43CB-4E5B-B67A-D2674F738517}" dt="2022-01-12T21:11:39.870" v="83" actId="20577"/>
        <pc:sldMkLst>
          <pc:docMk/>
          <pc:sldMk cId="0" sldId="262"/>
        </pc:sldMkLst>
        <pc:spChg chg="mod">
          <ac:chgData name="Nicole Chammings" userId="0e1f5bd7-6752-49d0-a9c2-0f0b162436c5" providerId="ADAL" clId="{BE5E1CFC-43CB-4E5B-B67A-D2674F738517}" dt="2022-01-12T21:11:39.870" v="83" actId="20577"/>
          <ac:spMkLst>
            <pc:docMk/>
            <pc:sldMk cId="0" sldId="262"/>
            <ac:spMk id="201" creationId="{00000000-0000-0000-0000-000000000000}"/>
          </ac:spMkLst>
        </pc:spChg>
      </pc:sldChg>
      <pc:sldChg chg="modSp">
        <pc:chgData name="Nicole Chammings" userId="0e1f5bd7-6752-49d0-a9c2-0f0b162436c5" providerId="ADAL" clId="{BE5E1CFC-43CB-4E5B-B67A-D2674F738517}" dt="2022-01-12T21:11:24.645" v="72" actId="20577"/>
        <pc:sldMkLst>
          <pc:docMk/>
          <pc:sldMk cId="0" sldId="263"/>
        </pc:sldMkLst>
        <pc:spChg chg="mod">
          <ac:chgData name="Nicole Chammings" userId="0e1f5bd7-6752-49d0-a9c2-0f0b162436c5" providerId="ADAL" clId="{BE5E1CFC-43CB-4E5B-B67A-D2674F738517}" dt="2022-01-12T21:11:24.645" v="72" actId="20577"/>
          <ac:spMkLst>
            <pc:docMk/>
            <pc:sldMk cId="0" sldId="263"/>
            <ac:spMk id="207" creationId="{00000000-0000-0000-0000-000000000000}"/>
          </ac:spMkLst>
        </pc:spChg>
      </pc:sldChg>
      <pc:sldChg chg="modSp">
        <pc:chgData name="Nicole Chammings" userId="0e1f5bd7-6752-49d0-a9c2-0f0b162436c5" providerId="ADAL" clId="{BE5E1CFC-43CB-4E5B-B67A-D2674F738517}" dt="2022-01-12T21:11:56.548" v="94" actId="20577"/>
        <pc:sldMkLst>
          <pc:docMk/>
          <pc:sldMk cId="0" sldId="264"/>
        </pc:sldMkLst>
        <pc:spChg chg="mod">
          <ac:chgData name="Nicole Chammings" userId="0e1f5bd7-6752-49d0-a9c2-0f0b162436c5" providerId="ADAL" clId="{BE5E1CFC-43CB-4E5B-B67A-D2674F738517}" dt="2022-01-12T21:11:56.548" v="94" actId="20577"/>
          <ac:spMkLst>
            <pc:docMk/>
            <pc:sldMk cId="0" sldId="264"/>
            <ac:spMk id="2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Shark 1.png" descr="SEALIFE_EDUCATION_Shark 1.png"/>
          <p:cNvPicPr>
            <a:picLocks noChangeAspect="1"/>
          </p:cNvPicPr>
          <p:nvPr/>
        </p:nvPicPr>
        <p:blipFill>
          <a:blip r:embed="rId2"/>
          <a:srcRect l="26" r="26"/>
          <a:stretch>
            <a:fillRect/>
          </a:stretch>
        </p:blipFill>
        <p:spPr>
          <a:xfrm>
            <a:off x="-11279" y="-12699"/>
            <a:ext cx="24406555" cy="13741398"/>
          </a:xfrm>
          <a:prstGeom prst="rect">
            <a:avLst/>
          </a:prstGeom>
          <a:ln w="12700">
            <a:miter lim="400000"/>
          </a:ln>
        </p:spPr>
      </p:pic>
      <p:sp>
        <p:nvSpPr>
          <p:cNvPr id="152" name="Layers of the Ocean"/>
          <p:cNvSpPr txBox="1"/>
          <p:nvPr/>
        </p:nvSpPr>
        <p:spPr>
          <a:xfrm>
            <a:off x="1946249" y="3764915"/>
            <a:ext cx="12249405" cy="4490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80000"/>
              </a:lnSpc>
              <a:defRPr sz="16000">
                <a:solidFill>
                  <a:srgbClr val="FFFFFF"/>
                </a:solidFill>
                <a:latin typeface="Agile-Black"/>
                <a:ea typeface="Agile-Black"/>
                <a:cs typeface="Agile-Black"/>
                <a:sym typeface="Agile-Black"/>
              </a:defRPr>
            </a:pPr>
            <a:r>
              <a:t>Layers of the</a:t>
            </a:r>
            <a:br/>
            <a:r>
              <a:t>Ocean</a:t>
            </a:r>
          </a:p>
        </p:txBody>
      </p:sp>
      <p:sp>
        <p:nvSpPr>
          <p:cNvPr id="153" name="Pre-Visit Lesson Plan"/>
          <p:cNvSpPr txBox="1"/>
          <p:nvPr/>
        </p:nvSpPr>
        <p:spPr>
          <a:xfrm>
            <a:off x="2009749" y="8112093"/>
            <a:ext cx="5731130"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Pre-Visit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Clownfish 1.png" descr="SEALIFE_EDUCATION_Clownfish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58" name="Objectives"/>
          <p:cNvSpPr txBox="1"/>
          <p:nvPr/>
        </p:nvSpPr>
        <p:spPr>
          <a:xfrm>
            <a:off x="1946249" y="1199514"/>
            <a:ext cx="5736782"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Objectives</a:t>
            </a:r>
          </a:p>
        </p:txBody>
      </p:sp>
      <p:sp>
        <p:nvSpPr>
          <p:cNvPr id="159" name="To understand the ocean is very deep and made up of different ‘layers’ or ‘zones’…"/>
          <p:cNvSpPr txBox="1"/>
          <p:nvPr/>
        </p:nvSpPr>
        <p:spPr>
          <a:xfrm>
            <a:off x="1946249" y="3369720"/>
            <a:ext cx="12811483" cy="398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800" indent="-431800" algn="l">
              <a:buSzPct val="100000"/>
              <a:buChar char="•"/>
              <a:defRPr sz="4200">
                <a:solidFill>
                  <a:srgbClr val="FFFFFF"/>
                </a:solidFill>
                <a:latin typeface="Agile-Book"/>
                <a:ea typeface="Agile-Book"/>
                <a:cs typeface="Agile-Book"/>
                <a:sym typeface="Agile-Book"/>
              </a:defRPr>
            </a:pPr>
            <a:r>
              <a:t>To understand the ocean is very deep and made up of different ‘layers’ or ‘zones’ </a:t>
            </a:r>
          </a:p>
          <a:p>
            <a:pPr marL="431800" indent="-431800" algn="l">
              <a:buSzPct val="100000"/>
              <a:buChar char="•"/>
              <a:defRPr sz="4200">
                <a:solidFill>
                  <a:srgbClr val="FFFFFF"/>
                </a:solidFill>
                <a:latin typeface="Agile-Book"/>
                <a:ea typeface="Agile-Book"/>
                <a:cs typeface="Agile-Book"/>
                <a:sym typeface="Agile-Book"/>
              </a:defRPr>
            </a:pPr>
            <a:r>
              <a:t>To create sensory maps based on how much light each ocean zone receives</a:t>
            </a:r>
          </a:p>
          <a:p>
            <a:pPr marL="431800" indent="-431800" algn="l">
              <a:buSzPct val="100000"/>
              <a:buChar char="•"/>
              <a:defRPr sz="4200">
                <a:solidFill>
                  <a:srgbClr val="FFFFFF"/>
                </a:solidFill>
                <a:latin typeface="Agile-Book"/>
                <a:ea typeface="Agile-Book"/>
                <a:cs typeface="Agile-Book"/>
                <a:sym typeface="Agile-Book"/>
              </a:defRPr>
            </a:pPr>
            <a:r>
              <a:t>To experiment with liquid density in order to create a layered ‘Ocean in a Jar’</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Outcomes"/>
          <p:cNvSpPr txBox="1"/>
          <p:nvPr/>
        </p:nvSpPr>
        <p:spPr>
          <a:xfrm>
            <a:off x="1946249" y="7737026"/>
            <a:ext cx="551488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Outcomes</a:t>
            </a:r>
          </a:p>
        </p:txBody>
      </p:sp>
      <p:sp>
        <p:nvSpPr>
          <p:cNvPr id="163" name="Sensory maps for three ocean zones (surface, twilight and deep ocean); a completed ‘Ocean in a Jar’ consisting of three different liquids to represent three ocean zones."/>
          <p:cNvSpPr txBox="1"/>
          <p:nvPr/>
        </p:nvSpPr>
        <p:spPr>
          <a:xfrm>
            <a:off x="1946249" y="9907232"/>
            <a:ext cx="14225350" cy="204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4200">
                <a:solidFill>
                  <a:srgbClr val="FFFFFF"/>
                </a:solidFill>
                <a:latin typeface="Agile-Book"/>
                <a:ea typeface="Agile-Book"/>
                <a:cs typeface="Agile-Book"/>
                <a:sym typeface="Agile-Book"/>
              </a:defRPr>
            </a:lvl1pPr>
          </a:lstStyle>
          <a:p>
            <a:r>
              <a:t>Sensory maps for three ocean zones (surface, twilight and deep ocean); a completed ‘Ocean in a Jar’ consisting of three different liquids to represent three ocean zones.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EALIFE_EDUCATION_Blue Fish 1.png" descr="SEALIFE_EDUCATION_Blue Fish 1.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66" name="Have you ever been swimming in the ocean, how did it feel?…"/>
          <p:cNvSpPr txBox="1"/>
          <p:nvPr/>
        </p:nvSpPr>
        <p:spPr>
          <a:xfrm>
            <a:off x="1946249" y="3053714"/>
            <a:ext cx="13516195" cy="7715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Have you ever been swimming in the ocean, how did it feel?</a:t>
            </a:r>
          </a:p>
          <a:p>
            <a:pPr algn="l">
              <a:lnSpc>
                <a:spcPct val="90000"/>
              </a:lnSpc>
              <a:defRPr sz="9100">
                <a:solidFill>
                  <a:srgbClr val="FFFFFF"/>
                </a:solidFill>
                <a:latin typeface="Agile-Black"/>
                <a:ea typeface="Agile-Black"/>
                <a:cs typeface="Agile-Black"/>
                <a:sym typeface="Agile-Black"/>
              </a:defRPr>
            </a:pPr>
            <a:endParaRPr/>
          </a:p>
          <a:p>
            <a:pPr algn="l">
              <a:lnSpc>
                <a:spcPct val="90000"/>
              </a:lnSpc>
              <a:defRPr sz="9100">
                <a:solidFill>
                  <a:srgbClr val="FFFFFF"/>
                </a:solidFill>
                <a:latin typeface="Agile-Black"/>
                <a:ea typeface="Agile-Black"/>
                <a:cs typeface="Agile-Black"/>
                <a:sym typeface="Agile-Black"/>
              </a:defRPr>
            </a:pPr>
            <a:r>
              <a:t>What do you know about life in the ocean?</a:t>
            </a:r>
          </a:p>
        </p:txBody>
      </p:sp>
      <p:sp>
        <p:nvSpPr>
          <p:cNvPr id="167"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8"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SEALIFE_EDUCATION_Starfish.png" descr="SEALIFE_EDUCATION_Starfish.png"/>
          <p:cNvPicPr>
            <a:picLocks noChangeAspect="1"/>
          </p:cNvPicPr>
          <p:nvPr/>
        </p:nvPicPr>
        <p:blipFill>
          <a:blip r:embed="rId2"/>
          <a:stretch>
            <a:fillRect/>
          </a:stretch>
        </p:blipFill>
        <p:spPr>
          <a:xfrm>
            <a:off x="-11279" y="-12700"/>
            <a:ext cx="24406558" cy="13741400"/>
          </a:xfrm>
          <a:prstGeom prst="rect">
            <a:avLst/>
          </a:prstGeom>
          <a:ln w="12700">
            <a:miter lim="400000"/>
          </a:ln>
        </p:spPr>
      </p:pic>
      <p:sp>
        <p:nvSpPr>
          <p:cNvPr id="171"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2"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73" name="How deep do you think the ocean is?…"/>
          <p:cNvSpPr txBox="1"/>
          <p:nvPr/>
        </p:nvSpPr>
        <p:spPr>
          <a:xfrm>
            <a:off x="1946249" y="3053714"/>
            <a:ext cx="13516195" cy="7715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rPr dirty="0"/>
              <a:t>How deep do you think the ocean is?</a:t>
            </a:r>
          </a:p>
          <a:p>
            <a:pPr algn="l">
              <a:lnSpc>
                <a:spcPct val="90000"/>
              </a:lnSpc>
              <a:defRPr sz="9100">
                <a:solidFill>
                  <a:srgbClr val="FFFFFF"/>
                </a:solidFill>
                <a:latin typeface="Agile-Black"/>
                <a:ea typeface="Agile-Black"/>
                <a:cs typeface="Agile-Black"/>
                <a:sym typeface="Agile-Black"/>
              </a:defRPr>
            </a:pPr>
            <a:endParaRPr dirty="0"/>
          </a:p>
          <a:p>
            <a:pPr algn="l">
              <a:lnSpc>
                <a:spcPct val="90000"/>
              </a:lnSpc>
              <a:defRPr sz="9100">
                <a:solidFill>
                  <a:srgbClr val="FFFFFF"/>
                </a:solidFill>
                <a:latin typeface="Agile-Black"/>
                <a:ea typeface="Agile-Black"/>
                <a:cs typeface="Agile-Black"/>
                <a:sym typeface="Agile-Black"/>
              </a:defRPr>
            </a:pPr>
            <a:r>
              <a:rPr dirty="0"/>
              <a:t>Partner up with someone and make a guess in </a:t>
            </a:r>
            <a:r>
              <a:rPr lang="en-US" dirty="0"/>
              <a:t>feet</a:t>
            </a:r>
            <a:r>
              <a:rPr dirty="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EALIFE_EDUCATION_Starfish.png" descr="SEALIFE_EDUCATION_Starfish.png"/>
          <p:cNvPicPr>
            <a:picLocks noChangeAspect="1"/>
          </p:cNvPicPr>
          <p:nvPr/>
        </p:nvPicPr>
        <p:blipFill>
          <a:blip r:embed="rId2"/>
          <a:stretch>
            <a:fillRect/>
          </a:stretch>
        </p:blipFill>
        <p:spPr>
          <a:xfrm>
            <a:off x="-11279" y="-12700"/>
            <a:ext cx="24406558" cy="13741400"/>
          </a:xfrm>
          <a:prstGeom prst="rect">
            <a:avLst/>
          </a:prstGeom>
          <a:ln w="12700">
            <a:miter lim="400000"/>
          </a:ln>
        </p:spPr>
      </p:pic>
      <p:sp>
        <p:nvSpPr>
          <p:cNvPr id="176"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7"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78" name="The average depth of…"/>
          <p:cNvSpPr txBox="1"/>
          <p:nvPr/>
        </p:nvSpPr>
        <p:spPr>
          <a:xfrm>
            <a:off x="1946249" y="2377440"/>
            <a:ext cx="14538081" cy="892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rPr dirty="0"/>
              <a:t>The average depth of</a:t>
            </a:r>
          </a:p>
          <a:p>
            <a:pPr algn="l">
              <a:lnSpc>
                <a:spcPct val="90000"/>
              </a:lnSpc>
              <a:defRPr sz="9100">
                <a:solidFill>
                  <a:srgbClr val="FFFFFF"/>
                </a:solidFill>
                <a:latin typeface="Agile-Black"/>
                <a:ea typeface="Agile-Black"/>
                <a:cs typeface="Agile-Black"/>
                <a:sym typeface="Agile-Black"/>
              </a:defRPr>
            </a:pPr>
            <a:r>
              <a:rPr dirty="0"/>
              <a:t>the ocean is almost</a:t>
            </a:r>
          </a:p>
          <a:p>
            <a:pPr algn="l">
              <a:lnSpc>
                <a:spcPct val="90000"/>
              </a:lnSpc>
              <a:defRPr sz="9100">
                <a:solidFill>
                  <a:srgbClr val="FFFFFF"/>
                </a:solidFill>
                <a:latin typeface="Agile-Black"/>
                <a:ea typeface="Agile-Black"/>
                <a:cs typeface="Agile-Black"/>
                <a:sym typeface="Agile-Black"/>
              </a:defRPr>
            </a:pPr>
            <a:r>
              <a:rPr dirty="0"/>
              <a:t>13,120 feet</a:t>
            </a:r>
            <a:r>
              <a:rPr lang="en-US" dirty="0"/>
              <a:t> (4,000 meters).</a:t>
            </a:r>
            <a:endParaRPr dirty="0"/>
          </a:p>
          <a:p>
            <a:pPr algn="l">
              <a:lnSpc>
                <a:spcPct val="90000"/>
              </a:lnSpc>
              <a:defRPr sz="9100">
                <a:solidFill>
                  <a:srgbClr val="FFFFFF"/>
                </a:solidFill>
                <a:latin typeface="Agile-Black"/>
                <a:ea typeface="Agile-Black"/>
                <a:cs typeface="Agile-Black"/>
                <a:sym typeface="Agile-Black"/>
              </a:defRPr>
            </a:pPr>
            <a:endParaRPr dirty="0"/>
          </a:p>
          <a:p>
            <a:pPr algn="l">
              <a:lnSpc>
                <a:spcPct val="90000"/>
              </a:lnSpc>
              <a:defRPr sz="9100">
                <a:solidFill>
                  <a:srgbClr val="FFFFFF"/>
                </a:solidFill>
                <a:latin typeface="Agile-Black"/>
                <a:ea typeface="Agile-Black"/>
                <a:cs typeface="Agile-Black"/>
                <a:sym typeface="Agile-Black"/>
              </a:defRPr>
            </a:pPr>
            <a:r>
              <a:rPr dirty="0"/>
              <a:t>That’s about the same</a:t>
            </a:r>
          </a:p>
          <a:p>
            <a:pPr algn="l">
              <a:lnSpc>
                <a:spcPct val="90000"/>
              </a:lnSpc>
              <a:defRPr sz="9100">
                <a:solidFill>
                  <a:srgbClr val="FFFFFF"/>
                </a:solidFill>
                <a:latin typeface="Agile-Black"/>
                <a:ea typeface="Agile-Black"/>
                <a:cs typeface="Agile-Black"/>
                <a:sym typeface="Agile-Black"/>
              </a:defRPr>
            </a:pPr>
            <a:r>
              <a:rPr dirty="0"/>
              <a:t>as 40 football </a:t>
            </a:r>
            <a:r>
              <a:rPr lang="en-US" dirty="0"/>
              <a:t>fields</a:t>
            </a:r>
            <a:endParaRPr dirty="0"/>
          </a:p>
          <a:p>
            <a:pPr algn="l">
              <a:lnSpc>
                <a:spcPct val="90000"/>
              </a:lnSpc>
              <a:defRPr sz="9100">
                <a:solidFill>
                  <a:srgbClr val="FFFFFF"/>
                </a:solidFill>
                <a:latin typeface="Agile-Black"/>
                <a:ea typeface="Agile-Black"/>
                <a:cs typeface="Agile-Black"/>
                <a:sym typeface="Agile-Black"/>
              </a:defRPr>
            </a:pPr>
            <a:r>
              <a:rPr dirty="0"/>
              <a:t>laid end to end!</a:t>
            </a:r>
          </a:p>
        </p:txBody>
      </p:sp>
      <p:sp>
        <p:nvSpPr>
          <p:cNvPr id="179" name="Circle"/>
          <p:cNvSpPr/>
          <p:nvPr/>
        </p:nvSpPr>
        <p:spPr>
          <a:xfrm>
            <a:off x="14509825" y="935566"/>
            <a:ext cx="3594796" cy="3594796"/>
          </a:xfrm>
          <a:prstGeom prst="ellipse">
            <a:avLst/>
          </a:prstGeom>
          <a:solidFill>
            <a:srgbClr val="FFDD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ANSWERS"/>
          <p:cNvSpPr txBox="1"/>
          <p:nvPr/>
        </p:nvSpPr>
        <p:spPr>
          <a:xfrm rot="442888">
            <a:off x="14729997" y="2269413"/>
            <a:ext cx="3154452"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90000"/>
              </a:lnSpc>
              <a:defRPr sz="5400">
                <a:solidFill>
                  <a:srgbClr val="26348A"/>
                </a:solidFill>
                <a:latin typeface="Agile-Black"/>
                <a:ea typeface="Agile-Black"/>
                <a:cs typeface="Agile-Black"/>
                <a:sym typeface="Agile-Black"/>
              </a:defRPr>
            </a:lvl1pPr>
          </a:lstStyle>
          <a:p>
            <a:r>
              <a:t>ANSWERS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SEALIFE_EDUCATION_Seahorse 1.png" descr="SEALIFE_EDUCATION_Seahorse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83" name="These layers can be found under the ocean. Put them in the order you think you'd go through them if you were diving from the surface down to the ocean floor.…"/>
          <p:cNvSpPr txBox="1"/>
          <p:nvPr/>
        </p:nvSpPr>
        <p:spPr>
          <a:xfrm>
            <a:off x="1946249" y="1153993"/>
            <a:ext cx="15120140" cy="3663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4200">
                <a:solidFill>
                  <a:srgbClr val="FFFFFF"/>
                </a:solidFill>
                <a:latin typeface="Agile-Black"/>
                <a:ea typeface="Agile-Black"/>
                <a:cs typeface="Agile-Black"/>
                <a:sym typeface="Agile-Black"/>
              </a:defRPr>
            </a:pPr>
            <a:r>
              <a:t>These layers can be found under the ocean. Put them in the order you think you'd go through them if you were diving from the surface down to the ocean floor. </a:t>
            </a:r>
          </a:p>
          <a:p>
            <a:pPr algn="l">
              <a:lnSpc>
                <a:spcPct val="90000"/>
              </a:lnSpc>
              <a:defRPr sz="4200">
                <a:solidFill>
                  <a:srgbClr val="FFFFFF"/>
                </a:solidFill>
                <a:latin typeface="Agile-Black"/>
                <a:ea typeface="Agile-Black"/>
                <a:cs typeface="Agile-Black"/>
                <a:sym typeface="Agile-Black"/>
              </a:defRPr>
            </a:pPr>
            <a:endParaRPr/>
          </a:p>
          <a:p>
            <a:pPr algn="l">
              <a:lnSpc>
                <a:spcPct val="90000"/>
              </a:lnSpc>
              <a:defRPr sz="4200">
                <a:solidFill>
                  <a:srgbClr val="FFFFFF"/>
                </a:solidFill>
                <a:latin typeface="Agile-Black"/>
                <a:ea typeface="Agile-Black"/>
                <a:cs typeface="Agile-Black"/>
                <a:sym typeface="Agile-Black"/>
              </a:defRPr>
            </a:pPr>
            <a:r>
              <a:t>Then for each layer, guess how it would differ to your five senses as you passed through it:</a:t>
            </a:r>
          </a:p>
        </p:txBody>
      </p:sp>
      <p:sp>
        <p:nvSpPr>
          <p:cNvPr id="18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86" name="There are a few more layers than this, but this is a good starting point!"/>
          <p:cNvSpPr txBox="1"/>
          <p:nvPr/>
        </p:nvSpPr>
        <p:spPr>
          <a:xfrm>
            <a:off x="1946249" y="12177593"/>
            <a:ext cx="15120140"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3400">
                <a:solidFill>
                  <a:srgbClr val="FFFFFF"/>
                </a:solidFill>
                <a:latin typeface="Agile-Book"/>
                <a:ea typeface="Agile-Book"/>
                <a:cs typeface="Agile-Book"/>
                <a:sym typeface="Agile-Book"/>
              </a:defRPr>
            </a:lvl1pPr>
          </a:lstStyle>
          <a:p>
            <a:r>
              <a:t>There are a few more layers than this, but this is a good starting point!</a:t>
            </a:r>
          </a:p>
        </p:txBody>
      </p:sp>
      <p:sp>
        <p:nvSpPr>
          <p:cNvPr id="187" name="sight"/>
          <p:cNvSpPr txBox="1"/>
          <p:nvPr/>
        </p:nvSpPr>
        <p:spPr>
          <a:xfrm>
            <a:off x="2080658"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sight</a:t>
            </a:r>
          </a:p>
        </p:txBody>
      </p:sp>
      <p:sp>
        <p:nvSpPr>
          <p:cNvPr id="188" name="touch"/>
          <p:cNvSpPr txBox="1"/>
          <p:nvPr/>
        </p:nvSpPr>
        <p:spPr>
          <a:xfrm>
            <a:off x="4908525"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touch</a:t>
            </a:r>
          </a:p>
        </p:txBody>
      </p:sp>
      <p:sp>
        <p:nvSpPr>
          <p:cNvPr id="189" name="taste"/>
          <p:cNvSpPr txBox="1"/>
          <p:nvPr/>
        </p:nvSpPr>
        <p:spPr>
          <a:xfrm>
            <a:off x="7736392"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taste</a:t>
            </a:r>
          </a:p>
        </p:txBody>
      </p:sp>
      <p:sp>
        <p:nvSpPr>
          <p:cNvPr id="190" name="sound"/>
          <p:cNvSpPr txBox="1"/>
          <p:nvPr/>
        </p:nvSpPr>
        <p:spPr>
          <a:xfrm>
            <a:off x="13497959"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sound</a:t>
            </a:r>
          </a:p>
        </p:txBody>
      </p:sp>
      <p:sp>
        <p:nvSpPr>
          <p:cNvPr id="191" name="Sunlight zone"/>
          <p:cNvSpPr txBox="1"/>
          <p:nvPr/>
        </p:nvSpPr>
        <p:spPr>
          <a:xfrm>
            <a:off x="4908524" y="10263915"/>
            <a:ext cx="2127775"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600">
                <a:solidFill>
                  <a:srgbClr val="FFFFFF"/>
                </a:solidFill>
                <a:latin typeface="Agile-Black"/>
                <a:ea typeface="Agile-Black"/>
                <a:cs typeface="Agile-Black"/>
                <a:sym typeface="Agile-Black"/>
              </a:defRPr>
            </a:pPr>
            <a:r>
              <a:t>Sunlight</a:t>
            </a:r>
            <a:br/>
            <a:r>
              <a:t>zone</a:t>
            </a:r>
          </a:p>
        </p:txBody>
      </p:sp>
      <p:sp>
        <p:nvSpPr>
          <p:cNvPr id="192" name="Twilight zone"/>
          <p:cNvSpPr txBox="1"/>
          <p:nvPr/>
        </p:nvSpPr>
        <p:spPr>
          <a:xfrm>
            <a:off x="7736391" y="10263915"/>
            <a:ext cx="2127775"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600">
                <a:solidFill>
                  <a:srgbClr val="FFFFFF"/>
                </a:solidFill>
                <a:latin typeface="Agile-Black"/>
                <a:ea typeface="Agile-Black"/>
                <a:cs typeface="Agile-Black"/>
                <a:sym typeface="Agile-Black"/>
              </a:defRPr>
            </a:pPr>
            <a:r>
              <a:t>Twilight</a:t>
            </a:r>
            <a:br/>
            <a:r>
              <a:t>zone</a:t>
            </a:r>
          </a:p>
        </p:txBody>
      </p:sp>
      <p:sp>
        <p:nvSpPr>
          <p:cNvPr id="193" name="Midnight zone"/>
          <p:cNvSpPr txBox="1"/>
          <p:nvPr/>
        </p:nvSpPr>
        <p:spPr>
          <a:xfrm>
            <a:off x="10640458" y="10263915"/>
            <a:ext cx="2127775"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600">
                <a:solidFill>
                  <a:srgbClr val="FFFFFF"/>
                </a:solidFill>
                <a:latin typeface="Agile-Black"/>
                <a:ea typeface="Agile-Black"/>
                <a:cs typeface="Agile-Black"/>
                <a:sym typeface="Agile-Black"/>
              </a:defRPr>
            </a:pPr>
            <a:r>
              <a:t>Midnight</a:t>
            </a:r>
            <a:br/>
            <a:r>
              <a:t>zone</a:t>
            </a:r>
          </a:p>
        </p:txBody>
      </p:sp>
      <p:sp>
        <p:nvSpPr>
          <p:cNvPr id="194" name="smell"/>
          <p:cNvSpPr txBox="1"/>
          <p:nvPr/>
        </p:nvSpPr>
        <p:spPr>
          <a:xfrm>
            <a:off x="10627758"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smell</a:t>
            </a:r>
          </a:p>
        </p:txBody>
      </p:sp>
      <p:sp>
        <p:nvSpPr>
          <p:cNvPr id="195" name="Bear in mind that the depth of the ocean is characterised by the amount of light that each zone receives. These names should give you some clues:"/>
          <p:cNvSpPr txBox="1"/>
          <p:nvPr/>
        </p:nvSpPr>
        <p:spPr>
          <a:xfrm>
            <a:off x="1946249" y="7540188"/>
            <a:ext cx="15120140" cy="1915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200">
                <a:solidFill>
                  <a:srgbClr val="FFFFFF"/>
                </a:solidFill>
                <a:latin typeface="Agile-Black"/>
                <a:ea typeface="Agile-Black"/>
                <a:cs typeface="Agile-Black"/>
                <a:sym typeface="Agile-Black"/>
              </a:defRPr>
            </a:lvl1pPr>
          </a:lstStyle>
          <a:p>
            <a:r>
              <a:rPr dirty="0"/>
              <a:t>Bear in mind that the depth of the ocean is characteri</a:t>
            </a:r>
            <a:r>
              <a:rPr lang="en-US" dirty="0"/>
              <a:t>z</a:t>
            </a:r>
            <a:r>
              <a:rPr dirty="0"/>
              <a:t>ed by the amount of light that each zone receives. These names should give you some clues: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SEALIFE_EDUCATION_Yellowtail 1.png" descr="SEALIFE_EDUCATION_Yellowtail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98" name="Time to recreate these three layers of the ocean (or ocean zones) by making a layered ocean jar! This activity is a combination of two science experiments: a lesson on liquid density while you'll also learn about ocean zones."/>
          <p:cNvSpPr txBox="1"/>
          <p:nvPr/>
        </p:nvSpPr>
        <p:spPr>
          <a:xfrm>
            <a:off x="1946249" y="1120126"/>
            <a:ext cx="18241297" cy="249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200">
                <a:solidFill>
                  <a:srgbClr val="FFFFFF"/>
                </a:solidFill>
                <a:latin typeface="Agile-Black"/>
                <a:ea typeface="Agile-Black"/>
                <a:cs typeface="Agile-Black"/>
                <a:sym typeface="Agile-Black"/>
              </a:defRPr>
            </a:lvl1pPr>
          </a:lstStyle>
          <a:p>
            <a:r>
              <a:t>Time to recreate these three layers of the ocean (or ocean zones) by making a layered ocean jar! This activity is a combination of two science experiments: a lesson on liquid density while you'll also learn about ocean zones.</a:t>
            </a:r>
          </a:p>
        </p:txBody>
      </p:sp>
      <p:sp>
        <p:nvSpPr>
          <p:cNvPr id="199"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200"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201" name="You will need:…"/>
          <p:cNvSpPr txBox="1"/>
          <p:nvPr/>
        </p:nvSpPr>
        <p:spPr>
          <a:xfrm>
            <a:off x="1946249" y="3914126"/>
            <a:ext cx="12943016" cy="8547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5600">
                <a:solidFill>
                  <a:srgbClr val="FFFFFF"/>
                </a:solidFill>
                <a:latin typeface="Agile-Black"/>
                <a:ea typeface="Agile-Black"/>
                <a:cs typeface="Agile-Black"/>
                <a:sym typeface="Agile-Black"/>
              </a:defRPr>
            </a:pPr>
            <a:r>
              <a:rPr dirty="0"/>
              <a:t>You will need: </a:t>
            </a:r>
          </a:p>
          <a:p>
            <a:pPr algn="l">
              <a:lnSpc>
                <a:spcPct val="90000"/>
              </a:lnSpc>
              <a:defRPr sz="5600">
                <a:solidFill>
                  <a:srgbClr val="FFFFFF"/>
                </a:solidFill>
                <a:latin typeface="Agile-Black"/>
                <a:ea typeface="Agile-Black"/>
                <a:cs typeface="Agile-Black"/>
                <a:sym typeface="Agile-Black"/>
              </a:defRPr>
            </a:pPr>
            <a:endParaRPr dirty="0"/>
          </a:p>
          <a:p>
            <a:pPr marL="711200" indent="-711200" algn="l">
              <a:buSzPct val="123000"/>
              <a:buChar char="•"/>
              <a:defRPr sz="5600">
                <a:solidFill>
                  <a:srgbClr val="FFFFFF"/>
                </a:solidFill>
                <a:latin typeface="Agile-Black"/>
                <a:ea typeface="Agile-Black"/>
                <a:cs typeface="Agile-Black"/>
                <a:sym typeface="Agile-Black"/>
              </a:defRPr>
            </a:pPr>
            <a:r>
              <a:rPr dirty="0"/>
              <a:t>An empty glass jar or water bottle</a:t>
            </a:r>
          </a:p>
          <a:p>
            <a:pPr marL="711200" indent="-711200" algn="l">
              <a:buSzPct val="123000"/>
              <a:buChar char="•"/>
              <a:defRPr sz="5600">
                <a:solidFill>
                  <a:srgbClr val="FFFFFF"/>
                </a:solidFill>
                <a:latin typeface="Agile-Black"/>
                <a:ea typeface="Agile-Black"/>
                <a:cs typeface="Agile-Black"/>
                <a:sym typeface="Agile-Black"/>
              </a:defRPr>
            </a:pPr>
            <a:r>
              <a:rPr dirty="0"/>
              <a:t>½ a cup of fine sand – if possible!</a:t>
            </a:r>
          </a:p>
          <a:p>
            <a:pPr marL="711200" indent="-711200" algn="l">
              <a:buSzPct val="123000"/>
              <a:buChar char="•"/>
              <a:defRPr sz="5600">
                <a:solidFill>
                  <a:srgbClr val="FFFFFF"/>
                </a:solidFill>
                <a:latin typeface="Agile-Black"/>
                <a:ea typeface="Agile-Black"/>
                <a:cs typeface="Agile-Black"/>
                <a:sym typeface="Agile-Black"/>
              </a:defRPr>
            </a:pPr>
            <a:r>
              <a:rPr dirty="0"/>
              <a:t>Water</a:t>
            </a:r>
          </a:p>
          <a:p>
            <a:pPr marL="711200" indent="-711200" algn="l">
              <a:buSzPct val="123000"/>
              <a:buChar char="•"/>
              <a:defRPr sz="5600">
                <a:solidFill>
                  <a:srgbClr val="FFFFFF"/>
                </a:solidFill>
                <a:latin typeface="Agile-Black"/>
                <a:ea typeface="Agile-Black"/>
                <a:cs typeface="Agile-Black"/>
                <a:sym typeface="Agile-Black"/>
              </a:defRPr>
            </a:pPr>
            <a:r>
              <a:rPr dirty="0"/>
              <a:t>Funnel</a:t>
            </a:r>
          </a:p>
          <a:p>
            <a:pPr marL="711200" indent="-711200" algn="l">
              <a:buSzPct val="123000"/>
              <a:buChar char="•"/>
              <a:defRPr sz="5600">
                <a:solidFill>
                  <a:srgbClr val="FFFFFF"/>
                </a:solidFill>
                <a:latin typeface="Agile-Black"/>
                <a:ea typeface="Agile-Black"/>
                <a:cs typeface="Agile-Black"/>
                <a:sym typeface="Agile-Black"/>
              </a:defRPr>
            </a:pPr>
            <a:r>
              <a:rPr dirty="0"/>
              <a:t>Black food coloring</a:t>
            </a:r>
          </a:p>
          <a:p>
            <a:pPr marL="711200" indent="-711200" algn="l">
              <a:buSzPct val="123000"/>
              <a:buChar char="•"/>
              <a:defRPr sz="5600">
                <a:solidFill>
                  <a:srgbClr val="FFFFFF"/>
                </a:solidFill>
                <a:latin typeface="Agile-Black"/>
                <a:ea typeface="Agile-Black"/>
                <a:cs typeface="Agile-Black"/>
                <a:sym typeface="Agile-Black"/>
              </a:defRPr>
            </a:pPr>
            <a:r>
              <a:rPr dirty="0"/>
              <a:t>Blue food coloring</a:t>
            </a:r>
          </a:p>
          <a:p>
            <a:pPr marL="711200" indent="-711200" algn="l">
              <a:buSzPct val="123000"/>
              <a:buChar char="•"/>
              <a:defRPr sz="5600">
                <a:solidFill>
                  <a:srgbClr val="FFFFFF"/>
                </a:solidFill>
                <a:latin typeface="Agile-Black"/>
                <a:ea typeface="Agile-Black"/>
                <a:cs typeface="Agile-Black"/>
                <a:sym typeface="Agile-Black"/>
              </a:defRPr>
            </a:pPr>
            <a:r>
              <a:rPr lang="en-US" dirty="0"/>
              <a:t>Blue liquid soap</a:t>
            </a:r>
            <a:endParaRPr dirty="0"/>
          </a:p>
          <a:p>
            <a:pPr marL="711200" indent="-711200" algn="l">
              <a:buSzPct val="123000"/>
              <a:buChar char="•"/>
              <a:defRPr sz="5600">
                <a:solidFill>
                  <a:srgbClr val="FFFFFF"/>
                </a:solidFill>
                <a:latin typeface="Agile-Black"/>
                <a:ea typeface="Agile-Black"/>
                <a:cs typeface="Agile-Black"/>
                <a:sym typeface="Agile-Black"/>
              </a:defRPr>
            </a:pPr>
            <a:r>
              <a:rPr dirty="0"/>
              <a:t>Corn syrup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SEALIFE_EDUCATION_Yellowtail 1.png" descr="SEALIFE_EDUCATION_Yellowtail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204" name="Method:"/>
          <p:cNvSpPr txBox="1"/>
          <p:nvPr/>
        </p:nvSpPr>
        <p:spPr>
          <a:xfrm>
            <a:off x="1946249" y="1272526"/>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Method:</a:t>
            </a:r>
          </a:p>
        </p:txBody>
      </p:sp>
      <p:sp>
        <p:nvSpPr>
          <p:cNvPr id="205"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206"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207" name="Use the funnel to pour ³⁄₄ cup of each liquid into your glass jar for each ocean layer (or less for a smaller jar).…"/>
          <p:cNvSpPr txBox="1"/>
          <p:nvPr/>
        </p:nvSpPr>
        <p:spPr>
          <a:xfrm>
            <a:off x="1946249" y="3456926"/>
            <a:ext cx="12941891" cy="8523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3800">
                <a:solidFill>
                  <a:srgbClr val="FFFFFF"/>
                </a:solidFill>
                <a:latin typeface="Agile-Book"/>
                <a:ea typeface="Agile-Book"/>
                <a:cs typeface="Agile-Book"/>
                <a:sym typeface="Agile-Book"/>
              </a:defRPr>
            </a:pPr>
            <a:r>
              <a:rPr dirty="0"/>
              <a:t>Use the funnel to pour ³⁄₄ cup of each liquid into your glass jar for each ocean layer (or less for a smaller jar).</a:t>
            </a:r>
          </a:p>
          <a:p>
            <a:pPr algn="l">
              <a:lnSpc>
                <a:spcPct val="90000"/>
              </a:lnSpc>
              <a:defRPr sz="3800">
                <a:solidFill>
                  <a:srgbClr val="FFFFFF"/>
                </a:solidFill>
                <a:latin typeface="Agile-Book"/>
                <a:ea typeface="Agile-Book"/>
                <a:cs typeface="Agile-Book"/>
                <a:sym typeface="Agile-Book"/>
              </a:defRPr>
            </a:pPr>
            <a:endParaRPr dirty="0"/>
          </a:p>
          <a:p>
            <a:pPr algn="l">
              <a:lnSpc>
                <a:spcPct val="90000"/>
              </a:lnSpc>
              <a:defRPr sz="3800">
                <a:solidFill>
                  <a:srgbClr val="FFFFFF"/>
                </a:solidFill>
                <a:latin typeface="Agile-Book"/>
                <a:ea typeface="Agile-Book"/>
                <a:cs typeface="Agile-Book"/>
                <a:sym typeface="Agile-Book"/>
              </a:defRPr>
            </a:pPr>
            <a:r>
              <a:rPr dirty="0"/>
              <a:t>Liquid 1: Add some black food coloring to ³⁄₄ cup of corn (dark) syrup at the bottom of the jar (this is the abyss!) This should be a deep black layer.</a:t>
            </a:r>
          </a:p>
          <a:p>
            <a:pPr algn="l">
              <a:lnSpc>
                <a:spcPct val="90000"/>
              </a:lnSpc>
              <a:defRPr sz="3800">
                <a:solidFill>
                  <a:srgbClr val="FFFFFF"/>
                </a:solidFill>
                <a:latin typeface="Agile-Book"/>
                <a:ea typeface="Agile-Book"/>
                <a:cs typeface="Agile-Book"/>
                <a:sym typeface="Agile-Book"/>
              </a:defRPr>
            </a:pPr>
            <a:endParaRPr dirty="0"/>
          </a:p>
          <a:p>
            <a:pPr algn="l">
              <a:lnSpc>
                <a:spcPct val="90000"/>
              </a:lnSpc>
              <a:defRPr sz="3800">
                <a:solidFill>
                  <a:srgbClr val="FFFFFF"/>
                </a:solidFill>
                <a:latin typeface="Agile-Book"/>
                <a:ea typeface="Agile-Book"/>
                <a:cs typeface="Agile-Book"/>
                <a:sym typeface="Agile-Book"/>
              </a:defRPr>
            </a:pPr>
            <a:r>
              <a:rPr dirty="0"/>
              <a:t>Liquid 2: Mix blue food coloring into ³⁄₄ cup of liquid</a:t>
            </a:r>
            <a:r>
              <a:rPr lang="en-US" dirty="0"/>
              <a:t> soap</a:t>
            </a:r>
            <a:r>
              <a:rPr dirty="0"/>
              <a:t> (also preferably blue in color). Add to the jar using</a:t>
            </a:r>
          </a:p>
          <a:p>
            <a:pPr algn="l">
              <a:lnSpc>
                <a:spcPct val="90000"/>
              </a:lnSpc>
              <a:defRPr sz="3800">
                <a:solidFill>
                  <a:srgbClr val="FFFFFF"/>
                </a:solidFill>
                <a:latin typeface="Agile-Book"/>
                <a:ea typeface="Agile-Book"/>
                <a:cs typeface="Agile-Book"/>
                <a:sym typeface="Agile-Book"/>
              </a:defRPr>
            </a:pPr>
            <a:r>
              <a:rPr dirty="0"/>
              <a:t>a funnel (this is the twilight zone!) This should be a darker blue layer.</a:t>
            </a:r>
          </a:p>
          <a:p>
            <a:pPr algn="l">
              <a:lnSpc>
                <a:spcPct val="90000"/>
              </a:lnSpc>
              <a:defRPr sz="3800">
                <a:solidFill>
                  <a:srgbClr val="FFFFFF"/>
                </a:solidFill>
                <a:latin typeface="Agile-Book"/>
                <a:ea typeface="Agile-Book"/>
                <a:cs typeface="Agile-Book"/>
                <a:sym typeface="Agile-Book"/>
              </a:defRPr>
            </a:pPr>
            <a:endParaRPr dirty="0"/>
          </a:p>
          <a:p>
            <a:pPr algn="l">
              <a:lnSpc>
                <a:spcPct val="90000"/>
              </a:lnSpc>
              <a:defRPr sz="3800">
                <a:solidFill>
                  <a:srgbClr val="FFFFFF"/>
                </a:solidFill>
                <a:latin typeface="Agile-Book"/>
                <a:ea typeface="Agile-Book"/>
                <a:cs typeface="Agile-Book"/>
                <a:sym typeface="Agile-Book"/>
              </a:defRPr>
            </a:pPr>
            <a:r>
              <a:rPr dirty="0"/>
              <a:t>Liquid 3: Put blue food coloring into ³⁄₄ cup of water and use a funnel to slowly and carefully layer it on top of the washing up liquid (this is the sunlight zone!) This should</a:t>
            </a:r>
          </a:p>
          <a:p>
            <a:pPr algn="l">
              <a:lnSpc>
                <a:spcPct val="90000"/>
              </a:lnSpc>
              <a:defRPr sz="3800">
                <a:solidFill>
                  <a:srgbClr val="FFFFFF"/>
                </a:solidFill>
                <a:latin typeface="Agile-Book"/>
                <a:ea typeface="Agile-Book"/>
                <a:cs typeface="Agile-Book"/>
                <a:sym typeface="Agile-Book"/>
              </a:defRPr>
            </a:pPr>
            <a:r>
              <a:rPr dirty="0"/>
              <a:t>be a lighter blue layer.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SEALIFE_EDUCATION_Yellowtail 1.png" descr="SEALIFE_EDUCATION_Yellowtail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210" name="Corn (dark) syrup…"/>
          <p:cNvSpPr txBox="1"/>
          <p:nvPr/>
        </p:nvSpPr>
        <p:spPr>
          <a:xfrm>
            <a:off x="3146135" y="3626260"/>
            <a:ext cx="6034744" cy="4617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r">
              <a:lnSpc>
                <a:spcPct val="110000"/>
              </a:lnSpc>
              <a:defRPr sz="5400">
                <a:solidFill>
                  <a:srgbClr val="FFFFFF"/>
                </a:solidFill>
                <a:latin typeface="Agile-Black"/>
                <a:ea typeface="Agile-Black"/>
                <a:cs typeface="Agile-Black"/>
                <a:sym typeface="Agile-Black"/>
              </a:defRPr>
            </a:pPr>
            <a:r>
              <a:rPr dirty="0"/>
              <a:t>Corn (dark) syrup</a:t>
            </a:r>
          </a:p>
          <a:p>
            <a:pPr algn="r">
              <a:lnSpc>
                <a:spcPct val="110000"/>
              </a:lnSpc>
              <a:defRPr sz="5400">
                <a:solidFill>
                  <a:srgbClr val="FFFFFF"/>
                </a:solidFill>
                <a:latin typeface="Agile-Black"/>
                <a:ea typeface="Agile-Black"/>
                <a:cs typeface="Agile-Black"/>
                <a:sym typeface="Agile-Black"/>
              </a:defRPr>
            </a:pPr>
            <a:endParaRPr dirty="0"/>
          </a:p>
          <a:p>
            <a:pPr algn="r">
              <a:lnSpc>
                <a:spcPct val="110000"/>
              </a:lnSpc>
              <a:defRPr sz="5400">
                <a:solidFill>
                  <a:srgbClr val="FFFFFF"/>
                </a:solidFill>
                <a:latin typeface="Agile-Black"/>
                <a:ea typeface="Agile-Black"/>
                <a:cs typeface="Agile-Black"/>
                <a:sym typeface="Agile-Black"/>
              </a:defRPr>
            </a:pPr>
            <a:r>
              <a:rPr lang="en-US" dirty="0"/>
              <a:t>Liquid soap</a:t>
            </a:r>
            <a:endParaRPr dirty="0"/>
          </a:p>
          <a:p>
            <a:pPr algn="r">
              <a:lnSpc>
                <a:spcPct val="110000"/>
              </a:lnSpc>
              <a:defRPr sz="5400">
                <a:solidFill>
                  <a:srgbClr val="FFFFFF"/>
                </a:solidFill>
                <a:latin typeface="Agile-Black"/>
                <a:ea typeface="Agile-Black"/>
                <a:cs typeface="Agile-Black"/>
                <a:sym typeface="Agile-Black"/>
              </a:defRPr>
            </a:pPr>
            <a:endParaRPr dirty="0"/>
          </a:p>
          <a:p>
            <a:pPr algn="r">
              <a:lnSpc>
                <a:spcPct val="110000"/>
              </a:lnSpc>
              <a:defRPr sz="5400">
                <a:solidFill>
                  <a:srgbClr val="FFFFFF"/>
                </a:solidFill>
                <a:latin typeface="Agile-Black"/>
                <a:ea typeface="Agile-Black"/>
                <a:cs typeface="Agile-Black"/>
                <a:sym typeface="Agile-Black"/>
              </a:defRPr>
            </a:pPr>
            <a:r>
              <a:rPr dirty="0"/>
              <a:t>Water</a:t>
            </a:r>
          </a:p>
        </p:txBody>
      </p:sp>
      <p:sp>
        <p:nvSpPr>
          <p:cNvPr id="211"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212"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213" name="-…"/>
          <p:cNvSpPr txBox="1"/>
          <p:nvPr/>
        </p:nvSpPr>
        <p:spPr>
          <a:xfrm>
            <a:off x="9466502" y="3626260"/>
            <a:ext cx="375571" cy="455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10000"/>
              </a:lnSpc>
              <a:defRPr sz="5400">
                <a:solidFill>
                  <a:srgbClr val="FFFFFF"/>
                </a:solidFill>
                <a:latin typeface="Agile-Black"/>
                <a:ea typeface="Agile-Black"/>
                <a:cs typeface="Agile-Black"/>
                <a:sym typeface="Agile-Black"/>
              </a:defRPr>
            </a:pPr>
            <a:r>
              <a:t>-</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a:t>
            </a:r>
          </a:p>
        </p:txBody>
      </p:sp>
      <p:sp>
        <p:nvSpPr>
          <p:cNvPr id="214" name="Write down the results of your experiment about the density of the different liquids you used!"/>
          <p:cNvSpPr txBox="1"/>
          <p:nvPr/>
        </p:nvSpPr>
        <p:spPr>
          <a:xfrm>
            <a:off x="1946249" y="1289460"/>
            <a:ext cx="18241297" cy="167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5400">
                <a:solidFill>
                  <a:srgbClr val="FFFFFF"/>
                </a:solidFill>
                <a:latin typeface="Agile-Black"/>
                <a:ea typeface="Agile-Black"/>
                <a:cs typeface="Agile-Black"/>
                <a:sym typeface="Agile-Black"/>
              </a:defRPr>
            </a:lvl1pPr>
          </a:lstStyle>
          <a:p>
            <a:r>
              <a:t>Write down the results of your experiment about the density of the different liquids you used!</a:t>
            </a:r>
          </a:p>
        </p:txBody>
      </p:sp>
      <p:sp>
        <p:nvSpPr>
          <p:cNvPr id="215" name="When you've finished, label each layer of your Ocean in a Jar with sticky labels!"/>
          <p:cNvSpPr txBox="1"/>
          <p:nvPr/>
        </p:nvSpPr>
        <p:spPr>
          <a:xfrm>
            <a:off x="1946249" y="9078793"/>
            <a:ext cx="7023824" cy="208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4300">
                <a:solidFill>
                  <a:srgbClr val="FFFFFF"/>
                </a:solidFill>
                <a:latin typeface="Agile-Book"/>
                <a:ea typeface="Agile-Book"/>
                <a:cs typeface="Agile-Book"/>
                <a:sym typeface="Agile-Book"/>
              </a:defRPr>
            </a:lvl1pPr>
          </a:lstStyle>
          <a:p>
            <a:r>
              <a:rPr dirty="0"/>
              <a:t>When you've finished, label each layer of your Ocean in a Jar with sticky labels!</a:t>
            </a:r>
          </a:p>
        </p:txBody>
      </p:sp>
      <p:pic>
        <p:nvPicPr>
          <p:cNvPr id="216" name="Image" descr="Image"/>
          <p:cNvPicPr>
            <a:picLocks noChangeAspect="1"/>
          </p:cNvPicPr>
          <p:nvPr/>
        </p:nvPicPr>
        <p:blipFill>
          <a:blip r:embed="rId4"/>
          <a:stretch>
            <a:fillRect/>
          </a:stretch>
        </p:blipFill>
        <p:spPr>
          <a:xfrm rot="210040">
            <a:off x="9244022" y="8530649"/>
            <a:ext cx="5371022" cy="4494836"/>
          </a:xfrm>
          <a:prstGeom prst="rect">
            <a:avLst/>
          </a:prstGeom>
          <a:ln w="12700">
            <a:miter lim="400000"/>
          </a:ln>
        </p:spPr>
      </p:pic>
      <p:sp>
        <p:nvSpPr>
          <p:cNvPr id="217" name="Cool!"/>
          <p:cNvSpPr txBox="1"/>
          <p:nvPr/>
        </p:nvSpPr>
        <p:spPr>
          <a:xfrm rot="21023104">
            <a:off x="10993149" y="9845094"/>
            <a:ext cx="2126768" cy="1484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500">
                <a:solidFill>
                  <a:srgbClr val="FFFFFF"/>
                </a:solidFill>
                <a:latin typeface="Chewy"/>
                <a:ea typeface="Chewy"/>
                <a:cs typeface="Chewy"/>
                <a:sym typeface="Chewy"/>
              </a:defRPr>
            </a:lvl1pPr>
          </a:lstStyle>
          <a:p>
            <a:r>
              <a:t>Cool!</a:t>
            </a:r>
          </a:p>
        </p:txBody>
      </p:sp>
      <p:sp>
        <p:nvSpPr>
          <p:cNvPr id="218" name="Abyss…"/>
          <p:cNvSpPr txBox="1"/>
          <p:nvPr/>
        </p:nvSpPr>
        <p:spPr>
          <a:xfrm>
            <a:off x="10051495" y="3626260"/>
            <a:ext cx="6034745" cy="455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10000"/>
              </a:lnSpc>
              <a:defRPr sz="5400">
                <a:solidFill>
                  <a:srgbClr val="FFFFFF"/>
                </a:solidFill>
                <a:latin typeface="Agile-Black"/>
                <a:ea typeface="Agile-Black"/>
                <a:cs typeface="Agile-Black"/>
                <a:sym typeface="Agile-Black"/>
              </a:defRPr>
            </a:pPr>
            <a:r>
              <a:t>Abyss</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Twilight zone</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Sunlight zone</a:t>
            </a:r>
          </a:p>
        </p:txBody>
      </p:sp>
      <p:sp>
        <p:nvSpPr>
          <p:cNvPr id="219" name="Line"/>
          <p:cNvSpPr/>
          <p:nvPr/>
        </p:nvSpPr>
        <p:spPr>
          <a:xfrm flipH="1" flipV="1">
            <a:off x="3237441" y="5017422"/>
            <a:ext cx="11433110" cy="1"/>
          </a:xfrm>
          <a:prstGeom prst="line">
            <a:avLst/>
          </a:prstGeom>
          <a:ln w="38100">
            <a:solidFill>
              <a:srgbClr val="FFFFFF"/>
            </a:solidFill>
            <a:custDash>
              <a:ds d="200000" sp="200000"/>
            </a:custDash>
            <a:miter lim="400000"/>
          </a:ln>
        </p:spPr>
        <p:txBody>
          <a:bodyPr lIns="50800" tIns="50800" rIns="50800" bIns="50800" anchor="ctr"/>
          <a:lstStyle/>
          <a:p>
            <a:endParaRPr/>
          </a:p>
        </p:txBody>
      </p:sp>
      <p:sp>
        <p:nvSpPr>
          <p:cNvPr id="220" name="Line"/>
          <p:cNvSpPr/>
          <p:nvPr/>
        </p:nvSpPr>
        <p:spPr>
          <a:xfrm flipH="1" flipV="1">
            <a:off x="3237441" y="6819899"/>
            <a:ext cx="11433110" cy="1"/>
          </a:xfrm>
          <a:prstGeom prst="line">
            <a:avLst/>
          </a:prstGeom>
          <a:ln w="38100">
            <a:solidFill>
              <a:srgbClr val="FFFFFF"/>
            </a:solidFill>
            <a:custDash>
              <a:ds d="200000" sp="200000"/>
            </a:custDash>
            <a:miter lim="400000"/>
          </a:ln>
        </p:spPr>
        <p:txBody>
          <a:bodyPr lIns="50800" tIns="50800" rIns="50800" bIns="50800" anchor="ctr"/>
          <a:lstStyle/>
          <a:p>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52624f2a-6ae6-4bdf-9a38-6ad969183c05" xsi:nil="true"/>
    <TaxCatchAll xmlns="2d22214a-7d9d-470c-8eae-bf69a00b95cb" xsi:nil="true"/>
    <lcf76f155ced4ddcb4097134ff3c332f xmlns="52624f2a-6ae6-4bdf-9a38-6ad969183c05">
      <Terms xmlns="http://schemas.microsoft.com/office/infopath/2007/PartnerControls"/>
    </lcf76f155ced4ddcb4097134ff3c332f>
    <SharedWithUsers xmlns="2d22214a-7d9d-470c-8eae-bf69a00b95cb">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0EF51BC0EAA64B8F9F71E617CEC1E5" ma:contentTypeVersion="16" ma:contentTypeDescription="Create a new document." ma:contentTypeScope="" ma:versionID="cebf47e77473bb357e73aada961a356d">
  <xsd:schema xmlns:xsd="http://www.w3.org/2001/XMLSchema" xmlns:xs="http://www.w3.org/2001/XMLSchema" xmlns:p="http://schemas.microsoft.com/office/2006/metadata/properties" xmlns:ns2="52624f2a-6ae6-4bdf-9a38-6ad969183c05" xmlns:ns3="2d22214a-7d9d-470c-8eae-bf69a00b95cb" targetNamespace="http://schemas.microsoft.com/office/2006/metadata/properties" ma:root="true" ma:fieldsID="7b5431297a510f9b29c8bbbe4d93501d" ns2:_="" ns3:_="">
    <xsd:import namespace="52624f2a-6ae6-4bdf-9a38-6ad969183c05"/>
    <xsd:import namespace="2d22214a-7d9d-470c-8eae-bf69a00b95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624f2a-6ae6-4bdf-9a38-6ad969183c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24a3c-821a-491f-a8d8-e9a29021a1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22214a-7d9d-470c-8eae-bf69a00b95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c9d1c-3848-4a23-934a-d5599481be9e}" ma:internalName="TaxCatchAll" ma:showField="CatchAllData" ma:web="2d22214a-7d9d-470c-8eae-bf69a00b95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26FD2B-BDDF-4F4A-92C4-95AEBF4F06F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8EFF5C3-DF7F-4206-A098-319D44880D27}">
  <ds:schemaRefs>
    <ds:schemaRef ds:uri="http://schemas.microsoft.com/sharepoint/v3/contenttype/forms"/>
  </ds:schemaRefs>
</ds:datastoreItem>
</file>

<file path=customXml/itemProps3.xml><?xml version="1.0" encoding="utf-8"?>
<ds:datastoreItem xmlns:ds="http://schemas.openxmlformats.org/officeDocument/2006/customXml" ds:itemID="{233DA5A8-45C1-4EF0-AA0B-883CE17AA5B7}"/>
</file>

<file path=docProps/app.xml><?xml version="1.0" encoding="utf-8"?>
<Properties xmlns="http://schemas.openxmlformats.org/officeDocument/2006/extended-properties" xmlns:vt="http://schemas.openxmlformats.org/officeDocument/2006/docPropsVTypes">
  <TotalTime>4</TotalTime>
  <Words>526</Words>
  <Application>Microsoft Office PowerPoint</Application>
  <PresentationFormat>Custom</PresentationFormat>
  <Paragraphs>83</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Agile-Black</vt:lpstr>
      <vt:lpstr>Agile-Book</vt:lpstr>
      <vt:lpstr>Chewy</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Channon</dc:creator>
  <cp:lastModifiedBy>Nicole Chammings</cp:lastModifiedBy>
  <cp:revision>2</cp:revision>
  <dcterms:modified xsi:type="dcterms:W3CDTF">2022-01-12T21:12:04Z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0x010100140EF51BC0EAA64B8F9F71E617CEC1E5</vt:lpwstr>
  </property>
  <property fmtid="{D5CDD505-2E9C-101B-9397-08002B2CF9AE}" pid="3" name="Order">
    <vt:lpwstr>3204000.00000000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