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2" r:id="rId10"/>
    <p:sldId id="263" r:id="rId11"/>
    <p:sldId id="264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55" d="100"/>
          <a:sy n="55" d="100"/>
        </p:scale>
        <p:origin x="6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Chammings" userId="0e1f5bd7-6752-49d0-a9c2-0f0b162436c5" providerId="ADAL" clId="{BF261E9B-A1D7-48F2-8042-498147C86BEC}"/>
    <pc:docChg chg="modSld">
      <pc:chgData name="Nicole Chammings" userId="0e1f5bd7-6752-49d0-a9c2-0f0b162436c5" providerId="ADAL" clId="{BF261E9B-A1D7-48F2-8042-498147C86BEC}" dt="2022-01-12T21:18:42.703" v="145" actId="20577"/>
      <pc:docMkLst>
        <pc:docMk/>
      </pc:docMkLst>
      <pc:sldChg chg="modSp">
        <pc:chgData name="Nicole Chammings" userId="0e1f5bd7-6752-49d0-a9c2-0f0b162436c5" providerId="ADAL" clId="{BF261E9B-A1D7-48F2-8042-498147C86BEC}" dt="2022-01-12T21:15:38.217" v="0" actId="20577"/>
        <pc:sldMkLst>
          <pc:docMk/>
          <pc:sldMk cId="0" sldId="257"/>
        </pc:sldMkLst>
        <pc:spChg chg="mod">
          <ac:chgData name="Nicole Chammings" userId="0e1f5bd7-6752-49d0-a9c2-0f0b162436c5" providerId="ADAL" clId="{BF261E9B-A1D7-48F2-8042-498147C86BEC}" dt="2022-01-12T21:15:38.217" v="0" actId="20577"/>
          <ac:spMkLst>
            <pc:docMk/>
            <pc:sldMk cId="0" sldId="257"/>
            <ac:spMk id="159" creationId="{00000000-0000-0000-0000-000000000000}"/>
          </ac:spMkLst>
        </pc:spChg>
      </pc:sldChg>
      <pc:sldChg chg="modSp">
        <pc:chgData name="Nicole Chammings" userId="0e1f5bd7-6752-49d0-a9c2-0f0b162436c5" providerId="ADAL" clId="{BF261E9B-A1D7-48F2-8042-498147C86BEC}" dt="2022-01-12T21:17:10.823" v="56" actId="20577"/>
        <pc:sldMkLst>
          <pc:docMk/>
          <pc:sldMk cId="0" sldId="259"/>
        </pc:sldMkLst>
        <pc:spChg chg="mod">
          <ac:chgData name="Nicole Chammings" userId="0e1f5bd7-6752-49d0-a9c2-0f0b162436c5" providerId="ADAL" clId="{BF261E9B-A1D7-48F2-8042-498147C86BEC}" dt="2022-01-12T21:16:38.344" v="31" actId="1035"/>
          <ac:spMkLst>
            <pc:docMk/>
            <pc:sldMk cId="0" sldId="259"/>
            <ac:spMk id="173" creationId="{00000000-0000-0000-0000-000000000000}"/>
          </ac:spMkLst>
        </pc:spChg>
        <pc:spChg chg="mod">
          <ac:chgData name="Nicole Chammings" userId="0e1f5bd7-6752-49d0-a9c2-0f0b162436c5" providerId="ADAL" clId="{BF261E9B-A1D7-48F2-8042-498147C86BEC}" dt="2022-01-12T21:16:56.928" v="47" actId="20577"/>
          <ac:spMkLst>
            <pc:docMk/>
            <pc:sldMk cId="0" sldId="259"/>
            <ac:spMk id="174" creationId="{00000000-0000-0000-0000-000000000000}"/>
          </ac:spMkLst>
        </pc:spChg>
        <pc:spChg chg="mod">
          <ac:chgData name="Nicole Chammings" userId="0e1f5bd7-6752-49d0-a9c2-0f0b162436c5" providerId="ADAL" clId="{BF261E9B-A1D7-48F2-8042-498147C86BEC}" dt="2022-01-12T21:17:10.823" v="56" actId="20577"/>
          <ac:spMkLst>
            <pc:docMk/>
            <pc:sldMk cId="0" sldId="259"/>
            <ac:spMk id="175" creationId="{00000000-0000-0000-0000-000000000000}"/>
          </ac:spMkLst>
        </pc:spChg>
        <pc:spChg chg="mod">
          <ac:chgData name="Nicole Chammings" userId="0e1f5bd7-6752-49d0-a9c2-0f0b162436c5" providerId="ADAL" clId="{BF261E9B-A1D7-48F2-8042-498147C86BEC}" dt="2022-01-12T21:17:03" v="48" actId="20577"/>
          <ac:spMkLst>
            <pc:docMk/>
            <pc:sldMk cId="0" sldId="259"/>
            <ac:spMk id="177" creationId="{00000000-0000-0000-0000-000000000000}"/>
          </ac:spMkLst>
        </pc:spChg>
        <pc:spChg chg="mod">
          <ac:chgData name="Nicole Chammings" userId="0e1f5bd7-6752-49d0-a9c2-0f0b162436c5" providerId="ADAL" clId="{BF261E9B-A1D7-48F2-8042-498147C86BEC}" dt="2022-01-12T21:17:04.017" v="49" actId="20577"/>
          <ac:spMkLst>
            <pc:docMk/>
            <pc:sldMk cId="0" sldId="259"/>
            <ac:spMk id="179" creationId="{00000000-0000-0000-0000-000000000000}"/>
          </ac:spMkLst>
        </pc:spChg>
      </pc:sldChg>
      <pc:sldChg chg="modSp">
        <pc:chgData name="Nicole Chammings" userId="0e1f5bd7-6752-49d0-a9c2-0f0b162436c5" providerId="ADAL" clId="{BF261E9B-A1D7-48F2-8042-498147C86BEC}" dt="2022-01-12T21:17:55.342" v="89" actId="20577"/>
        <pc:sldMkLst>
          <pc:docMk/>
          <pc:sldMk cId="0" sldId="262"/>
        </pc:sldMkLst>
        <pc:spChg chg="mod">
          <ac:chgData name="Nicole Chammings" userId="0e1f5bd7-6752-49d0-a9c2-0f0b162436c5" providerId="ADAL" clId="{BF261E9B-A1D7-48F2-8042-498147C86BEC}" dt="2022-01-12T21:17:55.342" v="89" actId="20577"/>
          <ac:spMkLst>
            <pc:docMk/>
            <pc:sldMk cId="0" sldId="262"/>
            <ac:spMk id="203" creationId="{00000000-0000-0000-0000-000000000000}"/>
          </ac:spMkLst>
        </pc:spChg>
      </pc:sldChg>
      <pc:sldChg chg="modSp">
        <pc:chgData name="Nicole Chammings" userId="0e1f5bd7-6752-49d0-a9c2-0f0b162436c5" providerId="ADAL" clId="{BF261E9B-A1D7-48F2-8042-498147C86BEC}" dt="2022-01-12T21:18:28.988" v="129" actId="20577"/>
        <pc:sldMkLst>
          <pc:docMk/>
          <pc:sldMk cId="0" sldId="263"/>
        </pc:sldMkLst>
        <pc:spChg chg="mod">
          <ac:chgData name="Nicole Chammings" userId="0e1f5bd7-6752-49d0-a9c2-0f0b162436c5" providerId="ADAL" clId="{BF261E9B-A1D7-48F2-8042-498147C86BEC}" dt="2022-01-12T21:18:28.988" v="129" actId="20577"/>
          <ac:spMkLst>
            <pc:docMk/>
            <pc:sldMk cId="0" sldId="263"/>
            <ac:spMk id="211" creationId="{00000000-0000-0000-0000-000000000000}"/>
          </ac:spMkLst>
        </pc:spChg>
        <pc:spChg chg="mod">
          <ac:chgData name="Nicole Chammings" userId="0e1f5bd7-6752-49d0-a9c2-0f0b162436c5" providerId="ADAL" clId="{BF261E9B-A1D7-48F2-8042-498147C86BEC}" dt="2022-01-12T21:18:16.391" v="107" actId="20577"/>
          <ac:spMkLst>
            <pc:docMk/>
            <pc:sldMk cId="0" sldId="263"/>
            <ac:spMk id="212" creationId="{00000000-0000-0000-0000-000000000000}"/>
          </ac:spMkLst>
        </pc:spChg>
      </pc:sldChg>
      <pc:sldChg chg="modSp">
        <pc:chgData name="Nicole Chammings" userId="0e1f5bd7-6752-49d0-a9c2-0f0b162436c5" providerId="ADAL" clId="{BF261E9B-A1D7-48F2-8042-498147C86BEC}" dt="2022-01-12T21:18:42.703" v="145" actId="20577"/>
        <pc:sldMkLst>
          <pc:docMk/>
          <pc:sldMk cId="0" sldId="264"/>
        </pc:sldMkLst>
        <pc:spChg chg="mod">
          <ac:chgData name="Nicole Chammings" userId="0e1f5bd7-6752-49d0-a9c2-0f0b162436c5" providerId="ADAL" clId="{BF261E9B-A1D7-48F2-8042-498147C86BEC}" dt="2022-01-12T21:18:42.703" v="145" actId="20577"/>
          <ac:spMkLst>
            <pc:docMk/>
            <pc:sldMk cId="0" sldId="264"/>
            <ac:spMk id="21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EALIFE_EDUCATION_Octopus v2.png" descr="SEALIFE_EDUCATION_Octopus v2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699"/>
            <a:ext cx="24406555" cy="1374139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Inheritance…"/>
          <p:cNvSpPr txBox="1"/>
          <p:nvPr/>
        </p:nvSpPr>
        <p:spPr>
          <a:xfrm>
            <a:off x="1946249" y="3764915"/>
            <a:ext cx="12944349" cy="449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80000"/>
              </a:lnSpc>
              <a:defRPr sz="1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Inheritance</a:t>
            </a:r>
          </a:p>
          <a:p>
            <a:pPr algn="l">
              <a:lnSpc>
                <a:spcPct val="80000"/>
              </a:lnSpc>
              <a:defRPr sz="1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and Variation</a:t>
            </a:r>
          </a:p>
        </p:txBody>
      </p:sp>
      <p:sp>
        <p:nvSpPr>
          <p:cNvPr id="153" name="Post-Visit Lesson Plan"/>
          <p:cNvSpPr txBox="1"/>
          <p:nvPr/>
        </p:nvSpPr>
        <p:spPr>
          <a:xfrm>
            <a:off x="2009749" y="8112093"/>
            <a:ext cx="604092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47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Post-Visit Lesson Plan</a:t>
            </a:r>
          </a:p>
        </p:txBody>
      </p:sp>
      <p:sp>
        <p:nvSpPr>
          <p:cNvPr id="154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55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EALIFE_EDUCATION_Starfish Green.png" descr="SEALIFE_EDUCATION_Starfish Green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Objectives"/>
          <p:cNvSpPr txBox="1"/>
          <p:nvPr/>
        </p:nvSpPr>
        <p:spPr>
          <a:xfrm>
            <a:off x="1946249" y="1199514"/>
            <a:ext cx="5736782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Objectives</a:t>
            </a:r>
          </a:p>
        </p:txBody>
      </p:sp>
      <p:sp>
        <p:nvSpPr>
          <p:cNvPr id="159" name="To identify inherited characteristics in living things…"/>
          <p:cNvSpPr txBox="1"/>
          <p:nvPr/>
        </p:nvSpPr>
        <p:spPr>
          <a:xfrm>
            <a:off x="1946249" y="3369720"/>
            <a:ext cx="12811483" cy="398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31800" indent="-431800" algn="l">
              <a:buSzPct val="100000"/>
              <a:buChar char="•"/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To identify inherited characteristics in living things</a:t>
            </a:r>
          </a:p>
          <a:p>
            <a:pPr marL="431800" indent="-431800" algn="l">
              <a:buSzPct val="100000"/>
              <a:buChar char="•"/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To understand that variation occurs within offspring as well as across a species</a:t>
            </a:r>
          </a:p>
          <a:p>
            <a:pPr marL="431800" indent="-431800" algn="l">
              <a:buSzPct val="100000"/>
              <a:buChar char="•"/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To understand the difference between inherited and environmental characteristics</a:t>
            </a:r>
          </a:p>
        </p:txBody>
      </p:sp>
      <p:sp>
        <p:nvSpPr>
          <p:cNvPr id="160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61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Outcomes"/>
          <p:cNvSpPr txBox="1"/>
          <p:nvPr/>
        </p:nvSpPr>
        <p:spPr>
          <a:xfrm>
            <a:off x="1946249" y="8219626"/>
            <a:ext cx="5514887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Outcomes</a:t>
            </a:r>
          </a:p>
        </p:txBody>
      </p:sp>
      <p:sp>
        <p:nvSpPr>
          <p:cNvPr id="163" name="A completed Inheritance Profile; a list of…"/>
          <p:cNvSpPr txBox="1"/>
          <p:nvPr/>
        </p:nvSpPr>
        <p:spPr>
          <a:xfrm>
            <a:off x="1946249" y="10389832"/>
            <a:ext cx="1422535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A completed Inheritance Profile; a list of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inherited and environmental characteristics.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EALIFE_EDUCATION_Clown Fish Yellow.png" descr="SEALIFE_EDUCATION_Clown Fish Yellow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2"/>
            <a:ext cx="24406561" cy="13741404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Think back to your visit to SEA LIFE.…"/>
          <p:cNvSpPr txBox="1"/>
          <p:nvPr/>
        </p:nvSpPr>
        <p:spPr>
          <a:xfrm>
            <a:off x="1946249" y="2985981"/>
            <a:ext cx="11542959" cy="741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Think back to your visit to SEA LIFE.</a:t>
            </a:r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What did you learn?</a:t>
            </a:r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endParaRPr/>
          </a:p>
          <a:p>
            <a:pPr algn="l">
              <a:lnSpc>
                <a:spcPct val="90000"/>
              </a:lnSpc>
              <a:defRPr sz="75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What did you most enjoy about your visit?</a:t>
            </a:r>
          </a:p>
        </p:txBody>
      </p:sp>
      <p:sp>
        <p:nvSpPr>
          <p:cNvPr id="167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68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EALIFE_EDUCATION_2 Tropical Fish.png" descr="SEALIFE_EDUCATION_2 Tropical Fish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2"/>
            <a:ext cx="24406561" cy="1374140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172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In pairs, look at the photos of your parents.…"/>
          <p:cNvSpPr txBox="1"/>
          <p:nvPr/>
        </p:nvSpPr>
        <p:spPr>
          <a:xfrm>
            <a:off x="1946249" y="807114"/>
            <a:ext cx="17655440" cy="3481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6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In pairs, </a:t>
            </a:r>
            <a:r>
              <a:rPr lang="en-US" dirty="0"/>
              <a:t>describe or </a:t>
            </a:r>
            <a:r>
              <a:rPr dirty="0"/>
              <a:t>look at photos of your parents.</a:t>
            </a:r>
          </a:p>
          <a:p>
            <a:pPr algn="l">
              <a:lnSpc>
                <a:spcPct val="90000"/>
              </a:lnSpc>
              <a:defRPr sz="6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Discuss which characteristics you have inherited from your parents.</a:t>
            </a:r>
          </a:p>
        </p:txBody>
      </p:sp>
      <p:sp>
        <p:nvSpPr>
          <p:cNvPr id="174" name="A characteristic is a feature of any organism. It can either be ‘seen’…"/>
          <p:cNvSpPr txBox="1"/>
          <p:nvPr/>
        </p:nvSpPr>
        <p:spPr>
          <a:xfrm>
            <a:off x="1933549" y="4422239"/>
            <a:ext cx="16314917" cy="36639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A characteristic is a feature of any organism. It can either be ‘seen’</a:t>
            </a:r>
          </a:p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(like the color of your hair) or ‘hidden’ (like your blood </a:t>
            </a:r>
            <a:r>
              <a:rPr lang="en-US" dirty="0"/>
              <a:t>type</a:t>
            </a:r>
            <a:r>
              <a:rPr dirty="0"/>
              <a:t>).</a:t>
            </a:r>
          </a:p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endParaRPr dirty="0"/>
          </a:p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Do you share any characteristics with your siblings, or do</a:t>
            </a:r>
          </a:p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they look different t</a:t>
            </a:r>
            <a:r>
              <a:rPr lang="en-US" dirty="0"/>
              <a:t>han</a:t>
            </a:r>
            <a:r>
              <a:rPr dirty="0"/>
              <a:t> you? Start by thinking about the</a:t>
            </a:r>
          </a:p>
          <a:p>
            <a: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following categories:</a:t>
            </a:r>
          </a:p>
        </p:txBody>
      </p:sp>
      <p:sp>
        <p:nvSpPr>
          <p:cNvPr id="175" name="If you don't have a sibling, think about a friend of yours who has. Then share your findings with the class."/>
          <p:cNvSpPr txBox="1"/>
          <p:nvPr/>
        </p:nvSpPr>
        <p:spPr>
          <a:xfrm>
            <a:off x="1933549" y="11220972"/>
            <a:ext cx="13933203" cy="1265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rPr dirty="0"/>
              <a:t>If you don't have a sibling, think about a friend of yours who </a:t>
            </a:r>
            <a:r>
              <a:rPr lang="en-US" dirty="0"/>
              <a:t>does</a:t>
            </a:r>
            <a:r>
              <a:rPr dirty="0"/>
              <a:t>. Then share your findings with the class.</a:t>
            </a:r>
          </a:p>
        </p:txBody>
      </p:sp>
      <p:sp>
        <p:nvSpPr>
          <p:cNvPr id="176" name="Circle"/>
          <p:cNvSpPr/>
          <p:nvPr/>
        </p:nvSpPr>
        <p:spPr>
          <a:xfrm>
            <a:off x="2015066" y="8460640"/>
            <a:ext cx="2538281" cy="2538282"/>
          </a:xfrm>
          <a:prstGeom prst="ellipse">
            <a:avLst/>
          </a:prstGeom>
          <a:solidFill>
            <a:srgbClr val="D81F8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7" name="Eye colour"/>
          <p:cNvSpPr txBox="1"/>
          <p:nvPr/>
        </p:nvSpPr>
        <p:spPr>
          <a:xfrm>
            <a:off x="2726362" y="9207587"/>
            <a:ext cx="1115690" cy="104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34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Eye</a:t>
            </a:r>
            <a:br>
              <a:rPr dirty="0"/>
            </a:br>
            <a:r>
              <a:rPr dirty="0"/>
              <a:t>color</a:t>
            </a:r>
          </a:p>
        </p:txBody>
      </p:sp>
      <p:sp>
        <p:nvSpPr>
          <p:cNvPr id="178" name="Circle"/>
          <p:cNvSpPr/>
          <p:nvPr/>
        </p:nvSpPr>
        <p:spPr>
          <a:xfrm>
            <a:off x="5604933" y="8460640"/>
            <a:ext cx="2538281" cy="2538282"/>
          </a:xfrm>
          <a:prstGeom prst="ellipse">
            <a:avLst/>
          </a:prstGeom>
          <a:solidFill>
            <a:srgbClr val="ED720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9" name="Hair…"/>
          <p:cNvSpPr txBox="1"/>
          <p:nvPr/>
        </p:nvSpPr>
        <p:spPr>
          <a:xfrm>
            <a:off x="6316228" y="9207587"/>
            <a:ext cx="1115690" cy="1044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34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Hair</a:t>
            </a:r>
          </a:p>
          <a:p>
            <a:pPr>
              <a:lnSpc>
                <a:spcPct val="90000"/>
              </a:lnSpc>
              <a:defRPr sz="34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color</a:t>
            </a:r>
          </a:p>
        </p:txBody>
      </p:sp>
      <p:sp>
        <p:nvSpPr>
          <p:cNvPr id="180" name="Circle"/>
          <p:cNvSpPr/>
          <p:nvPr/>
        </p:nvSpPr>
        <p:spPr>
          <a:xfrm>
            <a:off x="9194800" y="8460640"/>
            <a:ext cx="2538281" cy="2538282"/>
          </a:xfrm>
          <a:prstGeom prst="ellipse">
            <a:avLst/>
          </a:prstGeom>
          <a:solidFill>
            <a:srgbClr val="55B73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1" name="Face shape"/>
          <p:cNvSpPr txBox="1"/>
          <p:nvPr/>
        </p:nvSpPr>
        <p:spPr>
          <a:xfrm>
            <a:off x="9802702" y="9184316"/>
            <a:ext cx="1322477" cy="10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34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Face</a:t>
            </a:r>
            <a:br/>
            <a:r>
              <a:t>shape</a:t>
            </a:r>
          </a:p>
        </p:txBody>
      </p:sp>
      <p:sp>
        <p:nvSpPr>
          <p:cNvPr id="182" name="Circle"/>
          <p:cNvSpPr/>
          <p:nvPr/>
        </p:nvSpPr>
        <p:spPr>
          <a:xfrm>
            <a:off x="12784666" y="8460640"/>
            <a:ext cx="2538282" cy="2538282"/>
          </a:xfrm>
          <a:prstGeom prst="ellipse">
            <a:avLst/>
          </a:prstGeom>
          <a:solidFill>
            <a:srgbClr val="7B218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3" name="Ear lobes"/>
          <p:cNvSpPr txBox="1"/>
          <p:nvPr/>
        </p:nvSpPr>
        <p:spPr>
          <a:xfrm>
            <a:off x="13452805" y="9184316"/>
            <a:ext cx="1202005" cy="1090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34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Ear</a:t>
            </a:r>
            <a:br/>
            <a:r>
              <a:t>lobes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id="{7B5BC9D4-D3D2-1849-8346-55E6128F3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33" y="23730"/>
            <a:ext cx="24426333" cy="13692270"/>
          </a:xfrm>
          <a:prstGeom prst="rect">
            <a:avLst/>
          </a:prstGeom>
        </p:spPr>
      </p:pic>
      <p:sp>
        <p:nvSpPr>
          <p:cNvPr id="186" name="Fill in the Inheritance Profile below by inserting images and notes to show the things you and any of your…"/>
          <p:cNvSpPr txBox="1"/>
          <p:nvPr/>
        </p:nvSpPr>
        <p:spPr>
          <a:xfrm>
            <a:off x="1946249" y="1186814"/>
            <a:ext cx="20055309" cy="2661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Fill in the Inheritance Profile below by inserting images and notes to show the things you and any of your</a:t>
            </a:r>
          </a:p>
          <a:p>
            <a: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>
                <a:solidFill>
                  <a:srgbClr val="233881"/>
                </a:solidFill>
              </a:rPr>
              <a:t>siblings have inherited from your parents.</a:t>
            </a:r>
          </a:p>
        </p:txBody>
      </p:sp>
      <p:sp>
        <p:nvSpPr>
          <p:cNvPr id="187" name="Parent no. 1"/>
          <p:cNvSpPr txBox="1"/>
          <p:nvPr/>
        </p:nvSpPr>
        <p:spPr>
          <a:xfrm>
            <a:off x="2188633" y="4862320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Parent</a:t>
            </a:r>
            <a:br/>
            <a:r>
              <a:t>no. 1</a:t>
            </a:r>
          </a:p>
        </p:txBody>
      </p:sp>
      <p:sp>
        <p:nvSpPr>
          <p:cNvPr id="188" name="Offspring no. 1"/>
          <p:cNvSpPr txBox="1"/>
          <p:nvPr/>
        </p:nvSpPr>
        <p:spPr>
          <a:xfrm>
            <a:off x="2188633" y="7790252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Offspring</a:t>
            </a:r>
            <a:br/>
            <a:r>
              <a:t>no. 1</a:t>
            </a:r>
          </a:p>
        </p:txBody>
      </p:sp>
      <p:sp>
        <p:nvSpPr>
          <p:cNvPr id="189" name="Inhereited"/>
          <p:cNvSpPr txBox="1"/>
          <p:nvPr/>
        </p:nvSpPr>
        <p:spPr>
          <a:xfrm>
            <a:off x="2175933" y="10596952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Inhereited</a:t>
            </a:r>
          </a:p>
        </p:txBody>
      </p:sp>
      <p:sp>
        <p:nvSpPr>
          <p:cNvPr id="190" name="Parent no. 2"/>
          <p:cNvSpPr txBox="1"/>
          <p:nvPr/>
        </p:nvSpPr>
        <p:spPr>
          <a:xfrm>
            <a:off x="12632266" y="4862320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Parent</a:t>
            </a:r>
            <a:br/>
            <a:r>
              <a:t>no. 2</a:t>
            </a:r>
          </a:p>
        </p:txBody>
      </p:sp>
      <p:sp>
        <p:nvSpPr>
          <p:cNvPr id="191" name="Offspring no. 2"/>
          <p:cNvSpPr txBox="1"/>
          <p:nvPr/>
        </p:nvSpPr>
        <p:spPr>
          <a:xfrm>
            <a:off x="12632266" y="7790252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t>Offspring</a:t>
            </a:r>
            <a:br/>
            <a:r>
              <a:t>no. 2</a:t>
            </a:r>
          </a:p>
        </p:txBody>
      </p:sp>
      <p:sp>
        <p:nvSpPr>
          <p:cNvPr id="192" name="Inhereited"/>
          <p:cNvSpPr txBox="1"/>
          <p:nvPr/>
        </p:nvSpPr>
        <p:spPr>
          <a:xfrm>
            <a:off x="12632266" y="10596952"/>
            <a:ext cx="2117561" cy="130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90000"/>
              </a:lnSpc>
              <a:defRPr sz="3000" b="1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lvl1pPr>
          </a:lstStyle>
          <a:p>
            <a:r>
              <a:t>Inhereited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EALIFE_EDUCATION_Blue Fish x2.png" descr="SEALIFE_EDUCATION_Blue Fish x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What are the differences…"/>
          <p:cNvSpPr txBox="1"/>
          <p:nvPr/>
        </p:nvSpPr>
        <p:spPr>
          <a:xfrm>
            <a:off x="1946249" y="1199514"/>
            <a:ext cx="13211849" cy="397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What are the differences</a:t>
            </a:r>
          </a:p>
          <a:p>
            <a: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or variations between</a:t>
            </a:r>
          </a:p>
          <a:p>
            <a:pPr algn="l">
              <a:lnSpc>
                <a:spcPct val="90000"/>
              </a:lnSpc>
              <a:defRPr sz="91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you and your siblings?</a:t>
            </a:r>
          </a:p>
        </p:txBody>
      </p:sp>
      <p:sp>
        <p:nvSpPr>
          <p:cNvPr id="203" name="Some characteristics are ‘inherited' (come…"/>
          <p:cNvSpPr txBox="1"/>
          <p:nvPr/>
        </p:nvSpPr>
        <p:spPr>
          <a:xfrm>
            <a:off x="1946249" y="6218754"/>
            <a:ext cx="12867769" cy="593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Some characteristics are ‘inherited' (come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from our parents) through our genes (e</a:t>
            </a:r>
            <a:r>
              <a:rPr lang="en-US" dirty="0"/>
              <a:t>x.</a:t>
            </a:r>
            <a:endParaRPr dirty="0"/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eye color and whether or not we have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prominent ear lobes).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While other characteristics come from the life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choices we make and how we live - things like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where we live, what we eat and how much </a:t>
            </a:r>
            <a:r>
              <a:rPr lang="en-US" dirty="0"/>
              <a:t>we exercise</a:t>
            </a:r>
            <a:r>
              <a:rPr dirty="0"/>
              <a:t>. These are called ‘environmental</a:t>
            </a:r>
          </a:p>
          <a:p>
            <a:pPr algn="l">
              <a:defRPr sz="42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dirty="0"/>
              <a:t>characteristics’.</a:t>
            </a:r>
          </a:p>
        </p:txBody>
      </p:sp>
      <p:sp>
        <p:nvSpPr>
          <p:cNvPr id="204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205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B991B248-0CE9-1743-9DC5-7067F9DF3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17813"/>
            <a:ext cx="24415750" cy="13698187"/>
          </a:xfrm>
          <a:prstGeom prst="rect">
            <a:avLst/>
          </a:prstGeom>
        </p:spPr>
      </p:pic>
      <p:sp>
        <p:nvSpPr>
          <p:cNvPr id="208" name="Sort the cards below into ‘inherited characteristics’ and ‘environmental characteristics’."/>
          <p:cNvSpPr txBox="1"/>
          <p:nvPr/>
        </p:nvSpPr>
        <p:spPr>
          <a:xfrm>
            <a:off x="1946249" y="1186814"/>
            <a:ext cx="18984870" cy="183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Sort the cards below into ‘inherited characteristics’ and ‘environmental characteristics’.</a:t>
            </a:r>
          </a:p>
        </p:txBody>
      </p:sp>
      <p:sp>
        <p:nvSpPr>
          <p:cNvPr id="209" name="EXTENSION: Which characteristics could be considered a combination of…"/>
          <p:cNvSpPr txBox="1"/>
          <p:nvPr/>
        </p:nvSpPr>
        <p:spPr>
          <a:xfrm>
            <a:off x="1946249" y="12228135"/>
            <a:ext cx="18984870" cy="878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31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sz="2800" dirty="0">
                <a:solidFill>
                  <a:srgbClr val="233881"/>
                </a:solidFill>
                <a:latin typeface="Agile Sans" pitchFamily="2" charset="77"/>
              </a:rPr>
              <a:t>EXTENSION: Which characteristics could be considered a combination of </a:t>
            </a:r>
          </a:p>
          <a:p>
            <a:pPr algn="l">
              <a:lnSpc>
                <a:spcPct val="90000"/>
              </a:lnSpc>
              <a:defRPr sz="3100">
                <a:solidFill>
                  <a:srgbClr val="FFFFFF"/>
                </a:solidFill>
                <a:latin typeface="Agile-Book"/>
                <a:ea typeface="Agile-Book"/>
                <a:cs typeface="Agile-Book"/>
                <a:sym typeface="Agile-Book"/>
              </a:defRPr>
            </a:pPr>
            <a:r>
              <a:rPr sz="2800" dirty="0">
                <a:solidFill>
                  <a:srgbClr val="233881"/>
                </a:solidFill>
                <a:latin typeface="Agile Sans" pitchFamily="2" charset="77"/>
              </a:rPr>
              <a:t>both inherited and environmental characteristics?</a:t>
            </a:r>
          </a:p>
        </p:txBody>
      </p:sp>
      <p:sp>
        <p:nvSpPr>
          <p:cNvPr id="210" name="Sort the cards below into ‘inherited characteristics’ and ‘environmental characteristics’."/>
          <p:cNvSpPr txBox="1"/>
          <p:nvPr/>
        </p:nvSpPr>
        <p:spPr>
          <a:xfrm>
            <a:off x="1946249" y="1186814"/>
            <a:ext cx="18984870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90000"/>
              </a:lnSpc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rPr dirty="0">
                <a:solidFill>
                  <a:srgbClr val="233881"/>
                </a:solidFill>
              </a:rPr>
              <a:t>Sort the cards below into ‘inherited characteristics’ and ‘environmental characteristics’.</a:t>
            </a:r>
          </a:p>
        </p:txBody>
      </p:sp>
      <p:sp>
        <p:nvSpPr>
          <p:cNvPr id="211" name="Eye colour…"/>
          <p:cNvSpPr txBox="1"/>
          <p:nvPr/>
        </p:nvSpPr>
        <p:spPr>
          <a:xfrm>
            <a:off x="2060879" y="3416306"/>
            <a:ext cx="10016819" cy="853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Eye color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Shape of nose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Language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Migraines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Blood </a:t>
            </a:r>
            <a:r>
              <a:rPr lang="en-US" dirty="0"/>
              <a:t>type</a:t>
            </a:r>
            <a:endParaRPr dirty="0"/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Tongue rolling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lang="en-US" dirty="0"/>
              <a:t>Natural h</a:t>
            </a:r>
            <a:r>
              <a:rPr dirty="0"/>
              <a:t>air color</a:t>
            </a:r>
          </a:p>
        </p:txBody>
      </p:sp>
      <p:sp>
        <p:nvSpPr>
          <p:cNvPr id="212" name="Tanned skin from the sun…"/>
          <p:cNvSpPr txBox="1"/>
          <p:nvPr/>
        </p:nvSpPr>
        <p:spPr>
          <a:xfrm>
            <a:off x="12237813" y="3416306"/>
            <a:ext cx="10016818" cy="8530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Tanned skin from the sun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Height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General health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Weight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lang="en-US" dirty="0"/>
              <a:t>Athletic</a:t>
            </a:r>
            <a:r>
              <a:rPr dirty="0"/>
              <a:t> ability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Intelligence</a:t>
            </a:r>
          </a:p>
          <a:p>
            <a:pPr>
              <a:lnSpc>
                <a:spcPct val="150000"/>
              </a:lnSpc>
              <a:defRPr sz="5300">
                <a:solidFill>
                  <a:srgbClr val="26348A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Skin color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EALIFE_EDUCATION_Shark v2.png" descr="SEALIFE_EDUCATION_Shark v2.png"/>
          <p:cNvPicPr>
            <a:picLocks noChangeAspect="1"/>
          </p:cNvPicPr>
          <p:nvPr/>
        </p:nvPicPr>
        <p:blipFill>
          <a:blip r:embed="rId2"/>
          <a:srcRect l="26" r="26"/>
          <a:stretch>
            <a:fillRect/>
          </a:stretch>
        </p:blipFill>
        <p:spPr>
          <a:xfrm>
            <a:off x="-11279" y="-12700"/>
            <a:ext cx="24406558" cy="1374140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Choose a creature that you…"/>
          <p:cNvSpPr txBox="1"/>
          <p:nvPr/>
        </p:nvSpPr>
        <p:spPr>
          <a:xfrm>
            <a:off x="1946249" y="1148714"/>
            <a:ext cx="14548855" cy="3842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Choose a creature that you</a:t>
            </a:r>
          </a:p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lang="en-US"/>
              <a:t>discussed</a:t>
            </a:r>
            <a:r>
              <a:t> </a:t>
            </a:r>
            <a:r>
              <a:rPr dirty="0"/>
              <a:t>in your SEA LIFE</a:t>
            </a:r>
          </a:p>
          <a:p>
            <a:pPr algn="l">
              <a:lnSpc>
                <a:spcPct val="90000"/>
              </a:lnSpc>
              <a:defRPr sz="9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rPr dirty="0"/>
              <a:t>workshop.</a:t>
            </a:r>
          </a:p>
        </p:txBody>
      </p:sp>
      <p:sp>
        <p:nvSpPr>
          <p:cNvPr id="216" name="Carry out some research…"/>
          <p:cNvSpPr txBox="1"/>
          <p:nvPr/>
        </p:nvSpPr>
        <p:spPr>
          <a:xfrm>
            <a:off x="1933549" y="6140225"/>
            <a:ext cx="14345490" cy="424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8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Carry out some research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into the inherited and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environmental 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characteristics of your</a:t>
            </a:r>
          </a:p>
          <a:p>
            <a:pPr algn="l">
              <a:lnSpc>
                <a:spcPct val="80000"/>
              </a:lnSpc>
              <a:spcBef>
                <a:spcPts val="600"/>
              </a:spcBef>
              <a:defRPr sz="6000">
                <a:solidFill>
                  <a:srgbClr val="FFFFFF"/>
                </a:solidFill>
                <a:latin typeface="Agile-Black"/>
                <a:ea typeface="Agile-Black"/>
                <a:cs typeface="Agile-Black"/>
                <a:sym typeface="Agile-Black"/>
              </a:defRPr>
            </a:pPr>
            <a:r>
              <a:t>chosen creature.</a:t>
            </a:r>
          </a:p>
        </p:txBody>
      </p:sp>
      <p:sp>
        <p:nvSpPr>
          <p:cNvPr id="217" name="EDUCATION"/>
          <p:cNvSpPr txBox="1"/>
          <p:nvPr/>
        </p:nvSpPr>
        <p:spPr>
          <a:xfrm>
            <a:off x="20389780" y="12439650"/>
            <a:ext cx="280684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4100">
                <a:solidFill>
                  <a:srgbClr val="ED7204"/>
                </a:solidFill>
                <a:latin typeface="Agile-Black"/>
                <a:ea typeface="Agile-Black"/>
                <a:cs typeface="Agile-Black"/>
                <a:sym typeface="Agile-Black"/>
              </a:defRPr>
            </a:lvl1pPr>
          </a:lstStyle>
          <a:p>
            <a:r>
              <a:t>EDUCATION</a:t>
            </a:r>
          </a:p>
        </p:txBody>
      </p:sp>
      <p:pic>
        <p:nvPicPr>
          <p:cNvPr id="218" name="SEALIFE EDUCATION LOGO no text.png" descr="SEALIFE EDUCATION LOGO no 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6950" y="11317192"/>
            <a:ext cx="3951065" cy="1273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0EF51BC0EAA64B8F9F71E617CEC1E5" ma:contentTypeVersion="16" ma:contentTypeDescription="Create a new document." ma:contentTypeScope="" ma:versionID="cebf47e77473bb357e73aada961a356d">
  <xsd:schema xmlns:xsd="http://www.w3.org/2001/XMLSchema" xmlns:xs="http://www.w3.org/2001/XMLSchema" xmlns:p="http://schemas.microsoft.com/office/2006/metadata/properties" xmlns:ns2="52624f2a-6ae6-4bdf-9a38-6ad969183c05" xmlns:ns3="2d22214a-7d9d-470c-8eae-bf69a00b95cb" targetNamespace="http://schemas.microsoft.com/office/2006/metadata/properties" ma:root="true" ma:fieldsID="7b5431297a510f9b29c8bbbe4d93501d" ns2:_="" ns3:_="">
    <xsd:import namespace="52624f2a-6ae6-4bdf-9a38-6ad969183c05"/>
    <xsd:import namespace="2d22214a-7d9d-470c-8eae-bf69a00b95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624f2a-6ae6-4bdf-9a38-6ad969183c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2224a3c-821a-491f-a8d8-e9a29021a1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22214a-7d9d-470c-8eae-bf69a00b95c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c0c9d1c-3848-4a23-934a-d5599481be9e}" ma:internalName="TaxCatchAll" ma:showField="CatchAllData" ma:web="2d22214a-7d9d-470c-8eae-bf69a00b95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52624f2a-6ae6-4bdf-9a38-6ad969183c05" xsi:nil="true"/>
    <TaxCatchAll xmlns="2d22214a-7d9d-470c-8eae-bf69a00b95cb" xsi:nil="true"/>
    <lcf76f155ced4ddcb4097134ff3c332f xmlns="52624f2a-6ae6-4bdf-9a38-6ad969183c05">
      <Terms xmlns="http://schemas.microsoft.com/office/infopath/2007/PartnerControls"/>
    </lcf76f155ced4ddcb4097134ff3c332f>
    <SharedWithUsers xmlns="2d22214a-7d9d-470c-8eae-bf69a00b95cb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0A90A2E-1803-48E5-955A-DB8EE66641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82A7E6-1A85-4FB5-BC6B-67533AC23D35}"/>
</file>

<file path=customXml/itemProps3.xml><?xml version="1.0" encoding="utf-8"?>
<ds:datastoreItem xmlns:ds="http://schemas.openxmlformats.org/officeDocument/2006/customXml" ds:itemID="{8ADB4D28-F11B-4BF9-8CA8-D94046CD8A2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403</Words>
  <Application>Microsoft Office PowerPoint</Application>
  <PresentationFormat>Custom</PresentationFormat>
  <Paragraphs>80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Agile Sans</vt:lpstr>
      <vt:lpstr>Agile-Black</vt:lpstr>
      <vt:lpstr>Agile-Book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Nicole Chammings</cp:lastModifiedBy>
  <cp:revision>2</cp:revision>
  <dcterms:modified xsi:type="dcterms:W3CDTF">2022-01-12T21:18:44Z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0x010100140EF51BC0EAA64B8F9F71E617CEC1E5</vt:lpwstr>
  </property>
  <property fmtid="{D5CDD505-2E9C-101B-9397-08002B2CF9AE}" pid="3" name="Order">
    <vt:lpwstr>3204100.00000000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