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38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32" d="100"/>
          <a:sy n="32" d="100"/>
        </p:scale>
        <p:origin x="72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Chammings" userId="0e1f5bd7-6752-49d0-a9c2-0f0b162436c5" providerId="ADAL" clId="{2E9BB3D7-A94A-444E-ADBA-1932503D1196}"/>
    <pc:docChg chg="modSld">
      <pc:chgData name="Nicole Chammings" userId="0e1f5bd7-6752-49d0-a9c2-0f0b162436c5" providerId="ADAL" clId="{2E9BB3D7-A94A-444E-ADBA-1932503D1196}" dt="2022-01-13T03:03:12.084" v="16" actId="20577"/>
      <pc:docMkLst>
        <pc:docMk/>
      </pc:docMkLst>
      <pc:sldChg chg="modSp">
        <pc:chgData name="Nicole Chammings" userId="0e1f5bd7-6752-49d0-a9c2-0f0b162436c5" providerId="ADAL" clId="{2E9BB3D7-A94A-444E-ADBA-1932503D1196}" dt="2022-01-13T02:42:42.224" v="5" actId="20577"/>
        <pc:sldMkLst>
          <pc:docMk/>
          <pc:sldMk cId="0" sldId="257"/>
        </pc:sldMkLst>
        <pc:spChg chg="mod">
          <ac:chgData name="Nicole Chammings" userId="0e1f5bd7-6752-49d0-a9c2-0f0b162436c5" providerId="ADAL" clId="{2E9BB3D7-A94A-444E-ADBA-1932503D1196}" dt="2022-01-13T02:42:42.224" v="5" actId="20577"/>
          <ac:spMkLst>
            <pc:docMk/>
            <pc:sldMk cId="0" sldId="257"/>
            <ac:spMk id="163" creationId="{00000000-0000-0000-0000-000000000000}"/>
          </ac:spMkLst>
        </pc:spChg>
      </pc:sldChg>
      <pc:sldChg chg="modSp">
        <pc:chgData name="Nicole Chammings" userId="0e1f5bd7-6752-49d0-a9c2-0f0b162436c5" providerId="ADAL" clId="{2E9BB3D7-A94A-444E-ADBA-1932503D1196}" dt="2022-01-13T03:03:12.084" v="16" actId="20577"/>
        <pc:sldMkLst>
          <pc:docMk/>
          <pc:sldMk cId="0" sldId="264"/>
        </pc:sldMkLst>
        <pc:spChg chg="mod">
          <ac:chgData name="Nicole Chammings" userId="0e1f5bd7-6752-49d0-a9c2-0f0b162436c5" providerId="ADAL" clId="{2E9BB3D7-A94A-444E-ADBA-1932503D1196}" dt="2022-01-13T03:03:12.084" v="16" actId="20577"/>
          <ac:spMkLst>
            <pc:docMk/>
            <pc:sldMk cId="0" sldId="264"/>
            <ac:spMk id="20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EALIFE_EDUCATION_Artboard 2 copy.png" descr="SEALIFE_EDUCATION_Artboard 2 copy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1279" y="-12699"/>
            <a:ext cx="24406555" cy="13741398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Ocean…"/>
          <p:cNvSpPr txBox="1"/>
          <p:nvPr/>
        </p:nvSpPr>
        <p:spPr>
          <a:xfrm>
            <a:off x="1946249" y="3764915"/>
            <a:ext cx="8868157" cy="449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80000"/>
              </a:lnSpc>
              <a:defRPr sz="1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Ocean</a:t>
            </a:r>
          </a:p>
          <a:p>
            <a:pPr algn="l">
              <a:lnSpc>
                <a:spcPct val="80000"/>
              </a:lnSpc>
              <a:defRPr sz="1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Pollution</a:t>
            </a:r>
          </a:p>
        </p:txBody>
      </p:sp>
      <p:sp>
        <p:nvSpPr>
          <p:cNvPr id="153" name="Post-Visit Lesson Plan"/>
          <p:cNvSpPr txBox="1"/>
          <p:nvPr/>
        </p:nvSpPr>
        <p:spPr>
          <a:xfrm>
            <a:off x="2009749" y="8112093"/>
            <a:ext cx="604092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7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lvl1pPr>
          </a:lstStyle>
          <a:p>
            <a:r>
              <a:t>Post-Visit Lesson Plan</a:t>
            </a:r>
          </a:p>
        </p:txBody>
      </p:sp>
      <p:sp>
        <p:nvSpPr>
          <p:cNvPr id="154" name="EDUCATION"/>
          <p:cNvSpPr txBox="1"/>
          <p:nvPr/>
        </p:nvSpPr>
        <p:spPr>
          <a:xfrm>
            <a:off x="20389780" y="12439650"/>
            <a:ext cx="280684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100">
                <a:solidFill>
                  <a:srgbClr val="ED7204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EDUCATION</a:t>
            </a:r>
          </a:p>
        </p:txBody>
      </p:sp>
      <p:pic>
        <p:nvPicPr>
          <p:cNvPr id="155" name="SEALIFE EDUCATION LOGO no text.png" descr="SEALIFE EDUCATION LOGO no te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950" y="11317192"/>
            <a:ext cx="3951065" cy="1273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EALIFE_EDUCATION_Artboard 2 copy 4.png" descr="SEALIFE_EDUCATION_Artboard 2 copy 4.png"/>
          <p:cNvPicPr>
            <a:picLocks noChangeAspect="1"/>
          </p:cNvPicPr>
          <p:nvPr/>
        </p:nvPicPr>
        <p:blipFill>
          <a:blip r:embed="rId2"/>
          <a:srcRect l="26" r="26"/>
          <a:stretch>
            <a:fillRect/>
          </a:stretch>
        </p:blipFill>
        <p:spPr>
          <a:xfrm>
            <a:off x="-11279" y="-12700"/>
            <a:ext cx="24406558" cy="1374140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Objectives"/>
          <p:cNvSpPr txBox="1"/>
          <p:nvPr/>
        </p:nvSpPr>
        <p:spPr>
          <a:xfrm>
            <a:off x="1946249" y="1199514"/>
            <a:ext cx="5736782" cy="148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90000"/>
              </a:lnSpc>
              <a:defRPr sz="91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Objectives</a:t>
            </a:r>
          </a:p>
        </p:txBody>
      </p:sp>
      <p:sp>
        <p:nvSpPr>
          <p:cNvPr id="159" name="To consider the impact of plastic and litter that isn’t recycled on the oceans…"/>
          <p:cNvSpPr txBox="1"/>
          <p:nvPr/>
        </p:nvSpPr>
        <p:spPr>
          <a:xfrm>
            <a:off x="1946249" y="3369720"/>
            <a:ext cx="12811483" cy="269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31800" indent="-431800" algn="l">
              <a:buSzPct val="100000"/>
              <a:buChar char="•"/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t>To consider the impact of plastic and litter that isn’t recycled on the oceans</a:t>
            </a:r>
          </a:p>
          <a:p>
            <a:pPr marL="431800" indent="-431800" algn="l">
              <a:buSzPct val="100000"/>
              <a:buChar char="•"/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t>To explore and present how waste could be reduced, reused or recycled</a:t>
            </a:r>
          </a:p>
        </p:txBody>
      </p:sp>
      <p:sp>
        <p:nvSpPr>
          <p:cNvPr id="160" name="EDUCATION"/>
          <p:cNvSpPr txBox="1"/>
          <p:nvPr/>
        </p:nvSpPr>
        <p:spPr>
          <a:xfrm>
            <a:off x="20389780" y="12439650"/>
            <a:ext cx="280684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100">
                <a:solidFill>
                  <a:srgbClr val="ED7204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EDUCATION</a:t>
            </a:r>
          </a:p>
        </p:txBody>
      </p:sp>
      <p:pic>
        <p:nvPicPr>
          <p:cNvPr id="161" name="SEALIFE EDUCATION LOGO no text.png" descr="SEALIFE EDUCATION LOGO no te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950" y="11317192"/>
            <a:ext cx="3951065" cy="1273304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Outcomes"/>
          <p:cNvSpPr txBox="1"/>
          <p:nvPr/>
        </p:nvSpPr>
        <p:spPr>
          <a:xfrm>
            <a:off x="1946249" y="6746426"/>
            <a:ext cx="5514887" cy="148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90000"/>
              </a:lnSpc>
              <a:defRPr sz="91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Outcomes</a:t>
            </a:r>
          </a:p>
        </p:txBody>
      </p:sp>
      <p:sp>
        <p:nvSpPr>
          <p:cNvPr id="163" name="A bin-grid record of different items in a school bin…"/>
          <p:cNvSpPr txBox="1"/>
          <p:nvPr/>
        </p:nvSpPr>
        <p:spPr>
          <a:xfrm>
            <a:off x="1946249" y="8916631"/>
            <a:ext cx="14225350" cy="269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A bin-grid record of different items in a school </a:t>
            </a:r>
            <a:r>
              <a:rPr lang="en-US" dirty="0"/>
              <a:t>trash </a:t>
            </a:r>
            <a:r>
              <a:rPr dirty="0"/>
              <a:t>bin</a:t>
            </a:r>
          </a:p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A list of problems and solutions</a:t>
            </a:r>
          </a:p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A presentation that persuades school leaders</a:t>
            </a:r>
          </a:p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to become School Recycling Champions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EALIFE_EDUCATION_Artboard 2 copy 7.png" descr="SEALIFE_EDUCATION_Artboard 2 copy 7.png"/>
          <p:cNvPicPr>
            <a:picLocks noChangeAspect="1"/>
          </p:cNvPicPr>
          <p:nvPr/>
        </p:nvPicPr>
        <p:blipFill>
          <a:blip r:embed="rId2"/>
          <a:srcRect l="26" r="26"/>
          <a:stretch>
            <a:fillRect/>
          </a:stretch>
        </p:blipFill>
        <p:spPr>
          <a:xfrm>
            <a:off x="-11279" y="-12702"/>
            <a:ext cx="24406561" cy="13741404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Think back to your visit to SEA LIFE.…"/>
          <p:cNvSpPr txBox="1"/>
          <p:nvPr/>
        </p:nvSpPr>
        <p:spPr>
          <a:xfrm>
            <a:off x="1946249" y="2635250"/>
            <a:ext cx="9497466" cy="844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75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Think back to your visit to SEA LIFE.</a:t>
            </a:r>
          </a:p>
          <a:p>
            <a:pPr algn="l">
              <a:lnSpc>
                <a:spcPct val="90000"/>
              </a:lnSpc>
              <a:defRPr sz="75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endParaRPr/>
          </a:p>
          <a:p>
            <a:pPr algn="l">
              <a:lnSpc>
                <a:spcPct val="90000"/>
              </a:lnSpc>
              <a:defRPr sz="75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What did you learn?</a:t>
            </a:r>
          </a:p>
          <a:p>
            <a:pPr algn="l">
              <a:lnSpc>
                <a:spcPct val="90000"/>
              </a:lnSpc>
              <a:defRPr sz="75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endParaRPr/>
          </a:p>
          <a:p>
            <a:pPr algn="l">
              <a:lnSpc>
                <a:spcPct val="90000"/>
              </a:lnSpc>
              <a:defRPr sz="75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What did you most enjoy about your visit?</a:t>
            </a:r>
          </a:p>
        </p:txBody>
      </p:sp>
      <p:sp>
        <p:nvSpPr>
          <p:cNvPr id="167" name="EDUCATION"/>
          <p:cNvSpPr txBox="1"/>
          <p:nvPr/>
        </p:nvSpPr>
        <p:spPr>
          <a:xfrm>
            <a:off x="20389780" y="12439650"/>
            <a:ext cx="280684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100">
                <a:solidFill>
                  <a:srgbClr val="ED7204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EDUCATION</a:t>
            </a:r>
          </a:p>
        </p:txBody>
      </p:sp>
      <p:pic>
        <p:nvPicPr>
          <p:cNvPr id="168" name="SEALIFE EDUCATION LOGO no text.png" descr="SEALIFE EDUCATION LOGO no te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950" y="11317192"/>
            <a:ext cx="3951065" cy="1273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SEALIFE_EDUCATION_Artboard 2 copy 2.png" descr="SEALIFE_EDUCATION_Artboard 2 copy 2.png"/>
          <p:cNvPicPr>
            <a:picLocks noChangeAspect="1"/>
          </p:cNvPicPr>
          <p:nvPr/>
        </p:nvPicPr>
        <p:blipFill>
          <a:blip r:embed="rId2"/>
          <a:srcRect l="26" r="26"/>
          <a:stretch>
            <a:fillRect/>
          </a:stretch>
        </p:blipFill>
        <p:spPr>
          <a:xfrm>
            <a:off x="-11279" y="-12700"/>
            <a:ext cx="24406558" cy="1374140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Following on from your visit to…"/>
          <p:cNvSpPr txBox="1"/>
          <p:nvPr/>
        </p:nvSpPr>
        <p:spPr>
          <a:xfrm>
            <a:off x="1946249" y="1334981"/>
            <a:ext cx="12537949" cy="467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Following on from your visit to</a:t>
            </a:r>
          </a:p>
          <a:p>
            <a:pPr algn="l"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SEA LIFE, it’s time to investigate</a:t>
            </a:r>
          </a:p>
          <a:p>
            <a:pPr algn="l"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your school’s litter to see how</a:t>
            </a:r>
          </a:p>
          <a:p>
            <a:pPr algn="l"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effectively it is helping the world’s</a:t>
            </a:r>
          </a:p>
          <a:p>
            <a:pPr algn="l"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oceans.</a:t>
            </a:r>
          </a:p>
        </p:txBody>
      </p:sp>
      <p:sp>
        <p:nvSpPr>
          <p:cNvPr id="172" name="Predict what materials you might find if you were to…"/>
          <p:cNvSpPr txBox="1"/>
          <p:nvPr/>
        </p:nvSpPr>
        <p:spPr>
          <a:xfrm>
            <a:off x="1946249" y="6727573"/>
            <a:ext cx="12870029" cy="334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t>Predict what materials you might find if you were to</a:t>
            </a:r>
          </a:p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t>empty the bin in the classroom or playground right</a:t>
            </a:r>
          </a:p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t>now; try not to simply say ‘wrappers’ or ‘bottles’ -</a:t>
            </a:r>
          </a:p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t>describe the materials the wrappers or bottles</a:t>
            </a:r>
          </a:p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t>are made from.</a:t>
            </a:r>
          </a:p>
        </p:txBody>
      </p:sp>
      <p:sp>
        <p:nvSpPr>
          <p:cNvPr id="173" name="EDUCATION"/>
          <p:cNvSpPr txBox="1"/>
          <p:nvPr/>
        </p:nvSpPr>
        <p:spPr>
          <a:xfrm>
            <a:off x="20389780" y="12439650"/>
            <a:ext cx="280684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100">
                <a:solidFill>
                  <a:srgbClr val="ED7204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EDUCATION</a:t>
            </a:r>
          </a:p>
        </p:txBody>
      </p:sp>
      <p:pic>
        <p:nvPicPr>
          <p:cNvPr id="174" name="SEALIFE EDUCATION LOGO no text.png" descr="SEALIFE EDUCATION LOGO no te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950" y="11317192"/>
            <a:ext cx="3951065" cy="1273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1122F9E-A076-4549-B1CE-283B8283A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426333" cy="13716000"/>
          </a:xfrm>
          <a:prstGeom prst="rect">
            <a:avLst/>
          </a:prstGeom>
        </p:spPr>
      </p:pic>
      <p:sp>
        <p:nvSpPr>
          <p:cNvPr id="177" name="Now it’s time to sort through the litter! Make sure…"/>
          <p:cNvSpPr txBox="1"/>
          <p:nvPr/>
        </p:nvSpPr>
        <p:spPr>
          <a:xfrm>
            <a:off x="1946249" y="1186814"/>
            <a:ext cx="20055309" cy="348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>
                <a:solidFill>
                  <a:srgbClr val="233881"/>
                </a:solidFill>
              </a:rPr>
              <a:t>Now it’s time to sort through the litter! Make sure</a:t>
            </a:r>
          </a:p>
          <a:p>
            <a:pPr algn="l">
              <a:lnSpc>
                <a:spcPct val="90000"/>
              </a:lnSpc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>
                <a:solidFill>
                  <a:srgbClr val="233881"/>
                </a:solidFill>
              </a:rPr>
              <a:t>you wear gloves or wash your hands after touching</a:t>
            </a:r>
          </a:p>
          <a:p>
            <a:pPr algn="l">
              <a:lnSpc>
                <a:spcPct val="90000"/>
              </a:lnSpc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>
                <a:solidFill>
                  <a:srgbClr val="233881"/>
                </a:solidFill>
              </a:rPr>
              <a:t>anything in the bin. Alternatively, observe what's in</a:t>
            </a:r>
          </a:p>
          <a:p>
            <a:pPr algn="l">
              <a:lnSpc>
                <a:spcPct val="90000"/>
              </a:lnSpc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>
                <a:solidFill>
                  <a:srgbClr val="233881"/>
                </a:solidFill>
              </a:rPr>
              <a:t>the bin just by laying it out on a covered table.</a:t>
            </a:r>
          </a:p>
        </p:txBody>
      </p:sp>
      <p:sp>
        <p:nvSpPr>
          <p:cNvPr id="178" name="Record what you find in the bin-grid below."/>
          <p:cNvSpPr txBox="1"/>
          <p:nvPr/>
        </p:nvSpPr>
        <p:spPr>
          <a:xfrm>
            <a:off x="1946249" y="5183081"/>
            <a:ext cx="20055309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41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lvl1pPr>
          </a:lstStyle>
          <a:p>
            <a:r>
              <a:t>Record what you find in the bin-grid below.</a:t>
            </a:r>
          </a:p>
        </p:txBody>
      </p:sp>
      <p:sp>
        <p:nvSpPr>
          <p:cNvPr id="179" name="Plastic"/>
          <p:cNvSpPr txBox="1"/>
          <p:nvPr/>
        </p:nvSpPr>
        <p:spPr>
          <a:xfrm>
            <a:off x="2039779" y="6266815"/>
            <a:ext cx="3872268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4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Plastic</a:t>
            </a:r>
          </a:p>
        </p:txBody>
      </p:sp>
      <p:sp>
        <p:nvSpPr>
          <p:cNvPr id="180" name="Paper/Card"/>
          <p:cNvSpPr txBox="1"/>
          <p:nvPr/>
        </p:nvSpPr>
        <p:spPr>
          <a:xfrm>
            <a:off x="6154579" y="6266815"/>
            <a:ext cx="3872268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4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Paper/Card</a:t>
            </a:r>
          </a:p>
        </p:txBody>
      </p:sp>
      <p:sp>
        <p:nvSpPr>
          <p:cNvPr id="181" name="Cans"/>
          <p:cNvSpPr txBox="1"/>
          <p:nvPr/>
        </p:nvSpPr>
        <p:spPr>
          <a:xfrm>
            <a:off x="10255867" y="6266815"/>
            <a:ext cx="3872267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4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Cans</a:t>
            </a:r>
          </a:p>
        </p:txBody>
      </p:sp>
      <p:sp>
        <p:nvSpPr>
          <p:cNvPr id="182" name="Compost"/>
          <p:cNvSpPr txBox="1"/>
          <p:nvPr/>
        </p:nvSpPr>
        <p:spPr>
          <a:xfrm>
            <a:off x="14357153" y="6266815"/>
            <a:ext cx="3872267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4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Compost</a:t>
            </a:r>
          </a:p>
        </p:txBody>
      </p:sp>
      <p:sp>
        <p:nvSpPr>
          <p:cNvPr id="183" name="Glass"/>
          <p:cNvSpPr txBox="1"/>
          <p:nvPr/>
        </p:nvSpPr>
        <p:spPr>
          <a:xfrm>
            <a:off x="18420340" y="6266815"/>
            <a:ext cx="3872268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4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Glass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EALIFE_EDUCATION_Artboard 2 copy 8.png" descr="SEALIFE_EDUCATION_Artboard 2 copy 8.png"/>
          <p:cNvPicPr>
            <a:picLocks noChangeAspect="1"/>
          </p:cNvPicPr>
          <p:nvPr/>
        </p:nvPicPr>
        <p:blipFill>
          <a:blip r:embed="rId2"/>
          <a:srcRect l="26" r="26"/>
          <a:stretch>
            <a:fillRect/>
          </a:stretch>
        </p:blipFill>
        <p:spPr>
          <a:xfrm>
            <a:off x="-11279" y="-12702"/>
            <a:ext cx="24406561" cy="13741404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EDUCATION"/>
          <p:cNvSpPr txBox="1"/>
          <p:nvPr/>
        </p:nvSpPr>
        <p:spPr>
          <a:xfrm>
            <a:off x="20389780" y="12439650"/>
            <a:ext cx="280684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100">
                <a:solidFill>
                  <a:srgbClr val="ED7204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EDUCATION</a:t>
            </a:r>
          </a:p>
        </p:txBody>
      </p:sp>
      <p:pic>
        <p:nvPicPr>
          <p:cNvPr id="187" name="SEALIFE EDUCATION LOGO no text.png" descr="SEALIFE EDUCATION LOGO no te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950" y="11317192"/>
            <a:ext cx="3951065" cy="1273304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Compare the results of the litter-sort…"/>
          <p:cNvSpPr txBox="1"/>
          <p:nvPr/>
        </p:nvSpPr>
        <p:spPr>
          <a:xfrm>
            <a:off x="1946249" y="3465684"/>
            <a:ext cx="11128963" cy="6469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9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Compare the results of the litter-sort</a:t>
            </a:r>
          </a:p>
          <a:p>
            <a:pPr algn="l">
              <a:lnSpc>
                <a:spcPct val="90000"/>
              </a:lnSpc>
              <a:defRPr sz="9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with your</a:t>
            </a:r>
          </a:p>
          <a:p>
            <a:pPr algn="l">
              <a:lnSpc>
                <a:spcPct val="90000"/>
              </a:lnSpc>
              <a:defRPr sz="9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predictions in</a:t>
            </a:r>
          </a:p>
          <a:p>
            <a:pPr algn="l">
              <a:lnSpc>
                <a:spcPct val="90000"/>
              </a:lnSpc>
              <a:defRPr sz="9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the first task!</a:t>
            </a:r>
          </a:p>
        </p:txBody>
      </p:sp>
      <p:pic>
        <p:nvPicPr>
          <p:cNvPr id="18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567988">
            <a:off x="12846589" y="754015"/>
            <a:ext cx="5371022" cy="4494836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Oooh!"/>
          <p:cNvSpPr txBox="1"/>
          <p:nvPr/>
        </p:nvSpPr>
        <p:spPr>
          <a:xfrm rot="21567988">
            <a:off x="14533029" y="2178062"/>
            <a:ext cx="2379142" cy="143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defRPr>
            </a:lvl1pPr>
          </a:lstStyle>
          <a:p>
            <a:r>
              <a:t>Oooh!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SEALIFE_EDUCATION_Artboard 2 copy 3.png" descr="SEALIFE_EDUCATION_Artboard 2 copy 3.png"/>
          <p:cNvPicPr>
            <a:picLocks noChangeAspect="1"/>
          </p:cNvPicPr>
          <p:nvPr/>
        </p:nvPicPr>
        <p:blipFill>
          <a:blip r:embed="rId2"/>
          <a:srcRect l="26" r="26"/>
          <a:stretch>
            <a:fillRect/>
          </a:stretch>
        </p:blipFill>
        <p:spPr>
          <a:xfrm>
            <a:off x="-11279" y="-12700"/>
            <a:ext cx="24406558" cy="13741400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Discuss the following questions about the litter with a partner:"/>
          <p:cNvSpPr txBox="1"/>
          <p:nvPr/>
        </p:nvSpPr>
        <p:spPr>
          <a:xfrm>
            <a:off x="1946249" y="1199514"/>
            <a:ext cx="17372925" cy="2731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91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Discuss the following questions about the litter with a partner:</a:t>
            </a:r>
          </a:p>
        </p:txBody>
      </p:sp>
      <p:sp>
        <p:nvSpPr>
          <p:cNvPr id="194" name="Which is the most/least common material?…"/>
          <p:cNvSpPr txBox="1"/>
          <p:nvPr/>
        </p:nvSpPr>
        <p:spPr>
          <a:xfrm>
            <a:off x="1946249" y="4724400"/>
            <a:ext cx="13229719" cy="650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Which is the most/least common material?</a:t>
            </a:r>
          </a:p>
          <a:p>
            <a:pPr algn="l"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endParaRPr/>
          </a:p>
          <a:p>
            <a:pPr algn="l"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Which materials could be recycled?</a:t>
            </a:r>
          </a:p>
          <a:p>
            <a:pPr algn="l"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endParaRPr/>
          </a:p>
          <a:p>
            <a:pPr algn="l"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Did everything you found need to be thrown away? Could it be reused?</a:t>
            </a:r>
          </a:p>
        </p:txBody>
      </p:sp>
      <p:sp>
        <p:nvSpPr>
          <p:cNvPr id="195" name="EDUCATION"/>
          <p:cNvSpPr txBox="1"/>
          <p:nvPr/>
        </p:nvSpPr>
        <p:spPr>
          <a:xfrm>
            <a:off x="20389780" y="12439650"/>
            <a:ext cx="280684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100">
                <a:solidFill>
                  <a:srgbClr val="ED7204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EDUCATION</a:t>
            </a:r>
          </a:p>
        </p:txBody>
      </p:sp>
      <p:pic>
        <p:nvPicPr>
          <p:cNvPr id="196" name="SEALIFE EDUCATION LOGO no text.png" descr="SEALIFE EDUCATION LOGO no te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950" y="11317192"/>
            <a:ext cx="3951065" cy="1273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D96BD573-8324-F748-BB95-755762839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60"/>
            <a:ext cx="24384000" cy="13668540"/>
          </a:xfrm>
          <a:prstGeom prst="rect">
            <a:avLst/>
          </a:prstGeom>
        </p:spPr>
      </p:pic>
      <p:sp>
        <p:nvSpPr>
          <p:cNvPr id="199" name="Consider the following problems and come up with possible solutions:"/>
          <p:cNvSpPr txBox="1"/>
          <p:nvPr/>
        </p:nvSpPr>
        <p:spPr>
          <a:xfrm>
            <a:off x="1946249" y="1271481"/>
            <a:ext cx="18984870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rPr dirty="0">
                <a:solidFill>
                  <a:srgbClr val="233881"/>
                </a:solidFill>
              </a:rPr>
              <a:t>Consider the following problems and come up with possible solutions:</a:t>
            </a:r>
          </a:p>
        </p:txBody>
      </p:sp>
      <p:sp>
        <p:nvSpPr>
          <p:cNvPr id="200" name="Problem"/>
          <p:cNvSpPr txBox="1"/>
          <p:nvPr/>
        </p:nvSpPr>
        <p:spPr>
          <a:xfrm>
            <a:off x="2060879" y="4237511"/>
            <a:ext cx="10016819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50000"/>
              </a:lnSpc>
              <a:defRPr sz="46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rPr dirty="0"/>
              <a:t>Problem</a:t>
            </a:r>
          </a:p>
        </p:txBody>
      </p:sp>
      <p:sp>
        <p:nvSpPr>
          <p:cNvPr id="201" name="Solution"/>
          <p:cNvSpPr txBox="1"/>
          <p:nvPr/>
        </p:nvSpPr>
        <p:spPr>
          <a:xfrm>
            <a:off x="12237813" y="4237511"/>
            <a:ext cx="10016818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50000"/>
              </a:lnSpc>
              <a:defRPr sz="46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Solution</a:t>
            </a:r>
          </a:p>
        </p:txBody>
      </p:sp>
      <p:sp>
        <p:nvSpPr>
          <p:cNvPr id="202" name="Too much is thrown away everyday"/>
          <p:cNvSpPr txBox="1"/>
          <p:nvPr/>
        </p:nvSpPr>
        <p:spPr>
          <a:xfrm>
            <a:off x="2060879" y="5853577"/>
            <a:ext cx="1001681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50000"/>
              </a:lnSpc>
              <a:defRPr sz="3800">
                <a:solidFill>
                  <a:srgbClr val="26348A"/>
                </a:solidFill>
                <a:latin typeface="Agile-Book"/>
                <a:ea typeface="Agile-Book"/>
                <a:cs typeface="Agile-Book"/>
                <a:sym typeface="Agile-Book"/>
              </a:defRPr>
            </a:lvl1pPr>
          </a:lstStyle>
          <a:p>
            <a:r>
              <a:rPr dirty="0"/>
              <a:t>Too much is thrown away everyday</a:t>
            </a:r>
          </a:p>
        </p:txBody>
      </p:sp>
      <p:sp>
        <p:nvSpPr>
          <p:cNvPr id="203" name="The school bins aren’t suitable"/>
          <p:cNvSpPr txBox="1"/>
          <p:nvPr/>
        </p:nvSpPr>
        <p:spPr>
          <a:xfrm>
            <a:off x="2060879" y="7654065"/>
            <a:ext cx="1001681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50000"/>
              </a:lnSpc>
              <a:defRPr sz="3800">
                <a:solidFill>
                  <a:srgbClr val="26348A"/>
                </a:solidFill>
                <a:latin typeface="Agile-Book"/>
                <a:ea typeface="Agile-Book"/>
                <a:cs typeface="Agile-Book"/>
                <a:sym typeface="Agile-Book"/>
              </a:defRPr>
            </a:lvl1pPr>
          </a:lstStyle>
          <a:p>
            <a:r>
              <a:rPr dirty="0"/>
              <a:t>The school bins aren’t suitable</a:t>
            </a:r>
          </a:p>
        </p:txBody>
      </p:sp>
      <p:sp>
        <p:nvSpPr>
          <p:cNvPr id="204" name="People don’t know how to recycle waste"/>
          <p:cNvSpPr txBox="1"/>
          <p:nvPr/>
        </p:nvSpPr>
        <p:spPr>
          <a:xfrm>
            <a:off x="2060879" y="9468583"/>
            <a:ext cx="1001681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50000"/>
              </a:lnSpc>
              <a:defRPr sz="3800">
                <a:solidFill>
                  <a:srgbClr val="26348A"/>
                </a:solidFill>
                <a:latin typeface="Agile-Book"/>
                <a:ea typeface="Agile-Book"/>
                <a:cs typeface="Agile-Book"/>
                <a:sym typeface="Agile-Book"/>
              </a:defRPr>
            </a:lvl1pPr>
          </a:lstStyle>
          <a:p>
            <a:r>
              <a:rPr dirty="0"/>
              <a:t>People don’t know how to recycle waste</a:t>
            </a:r>
          </a:p>
        </p:txBody>
      </p:sp>
      <p:sp>
        <p:nvSpPr>
          <p:cNvPr id="205" name="People don’t understand the impact their habits have on the world’s oceans"/>
          <p:cNvSpPr txBox="1"/>
          <p:nvPr/>
        </p:nvSpPr>
        <p:spPr>
          <a:xfrm>
            <a:off x="2060879" y="11077905"/>
            <a:ext cx="10016819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3800">
                <a:solidFill>
                  <a:srgbClr val="26348A"/>
                </a:solidFill>
                <a:latin typeface="Agile-Book"/>
                <a:ea typeface="Agile-Book"/>
                <a:cs typeface="Agile-Book"/>
                <a:sym typeface="Agile-Book"/>
              </a:defRPr>
            </a:lvl1pPr>
          </a:lstStyle>
          <a:p>
            <a:r>
              <a:t>People don’t understand the impact their habits have on the world’s oceans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EALIFE_EDUCATION_Artboard 2 copy 9.png" descr="SEALIFE_EDUCATION_Artboard 2 copy 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79" y="-12700"/>
            <a:ext cx="24406558" cy="1374140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What’s next?"/>
          <p:cNvSpPr txBox="1"/>
          <p:nvPr/>
        </p:nvSpPr>
        <p:spPr>
          <a:xfrm>
            <a:off x="1946249" y="1220681"/>
            <a:ext cx="7036309" cy="148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90000"/>
              </a:lnSpc>
              <a:defRPr sz="9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What’s next?</a:t>
            </a:r>
          </a:p>
        </p:txBody>
      </p:sp>
      <p:sp>
        <p:nvSpPr>
          <p:cNvPr id="209" name="Present your findings to the School Council /…"/>
          <p:cNvSpPr txBox="1"/>
          <p:nvPr/>
        </p:nvSpPr>
        <p:spPr>
          <a:xfrm>
            <a:off x="1933549" y="3498625"/>
            <a:ext cx="12747671" cy="594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Present your findings to the School Council /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lang="en-US" dirty="0"/>
              <a:t>Principal</a:t>
            </a:r>
            <a:r>
              <a:rPr dirty="0"/>
              <a:t> with your ideas for reducing waste.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endParaRPr dirty="0"/>
          </a:p>
          <a:p>
            <a:pPr algn="l">
              <a:lnSpc>
                <a:spcPct val="90000"/>
              </a:lnSpc>
              <a:spcBef>
                <a:spcPts val="600"/>
              </a:spcBef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The title of your presentation should be: ‘How to Become School Recycling Champions’. 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endParaRPr dirty="0"/>
          </a:p>
          <a:p>
            <a:pPr algn="l">
              <a:lnSpc>
                <a:spcPct val="90000"/>
              </a:lnSpc>
              <a:spcBef>
                <a:spcPts val="600"/>
              </a:spcBef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Create a timeline of actions and materials,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including posters and leaflets to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support your presentation.</a:t>
            </a:r>
          </a:p>
        </p:txBody>
      </p:sp>
      <p:sp>
        <p:nvSpPr>
          <p:cNvPr id="210" name="EDUCATION"/>
          <p:cNvSpPr txBox="1"/>
          <p:nvPr/>
        </p:nvSpPr>
        <p:spPr>
          <a:xfrm>
            <a:off x="20389780" y="12439650"/>
            <a:ext cx="280684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100">
                <a:solidFill>
                  <a:srgbClr val="ED7204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EDUCATION</a:t>
            </a:r>
          </a:p>
        </p:txBody>
      </p:sp>
      <p:pic>
        <p:nvPicPr>
          <p:cNvPr id="211" name="SEALIFE EDUCATION LOGO no text.png" descr="SEALIFE EDUCATION LOGO no te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950" y="11317192"/>
            <a:ext cx="3951065" cy="1273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567988">
            <a:off x="10509789" y="8238549"/>
            <a:ext cx="5371022" cy="4494836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COOL!"/>
          <p:cNvSpPr txBox="1"/>
          <p:nvPr/>
        </p:nvSpPr>
        <p:spPr>
          <a:xfrm rot="21567988">
            <a:off x="12226602" y="9706270"/>
            <a:ext cx="2318396" cy="1347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70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defRPr>
            </a:lvl1pPr>
          </a:lstStyle>
          <a:p>
            <a:r>
              <a:t>COOL!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52624f2a-6ae6-4bdf-9a38-6ad969183c05" xsi:nil="true"/>
    <SharedWithUsers xmlns="2d22214a-7d9d-470c-8eae-bf69a00b95cb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0EF51BC0EAA64B8F9F71E617CEC1E5" ma:contentTypeVersion="13" ma:contentTypeDescription="Create a new document." ma:contentTypeScope="" ma:versionID="52f03700b1ad5d188fbc9d0d19e0a769">
  <xsd:schema xmlns:xsd="http://www.w3.org/2001/XMLSchema" xmlns:xs="http://www.w3.org/2001/XMLSchema" xmlns:p="http://schemas.microsoft.com/office/2006/metadata/properties" xmlns:ns2="52624f2a-6ae6-4bdf-9a38-6ad969183c05" xmlns:ns3="2d22214a-7d9d-470c-8eae-bf69a00b95cb" targetNamespace="http://schemas.microsoft.com/office/2006/metadata/properties" ma:root="true" ma:fieldsID="675909ac89e2e440c50a5125fec6f74d" ns2:_="" ns3:_="">
    <xsd:import namespace="52624f2a-6ae6-4bdf-9a38-6ad969183c05"/>
    <xsd:import namespace="2d22214a-7d9d-470c-8eae-bf69a00b95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624f2a-6ae6-4bdf-9a38-6ad969183c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22214a-7d9d-470c-8eae-bf69a00b95c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B5862D-4DBB-42C6-A91E-DFB6AAA5C56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BD9FF1C-E5C6-4014-AD8D-1EEF1C4BA4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72B2312-3EC8-4AC6-AB6E-D0725E012D6E}"/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376</Words>
  <Application>Microsoft Office PowerPoint</Application>
  <PresentationFormat>Custom</PresentationFormat>
  <Paragraphs>71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Agile-Black</vt:lpstr>
      <vt:lpstr>Agile-Book</vt:lpstr>
      <vt:lpstr>Chewy</vt:lpstr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Joanne Channon</dc:creator>
  <cp:lastModifiedBy>Nicole Chammings</cp:lastModifiedBy>
  <cp:revision>2</cp:revision>
  <dcterms:modified xsi:type="dcterms:W3CDTF">2022-01-13T03:03:20Z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0x010100140EF51BC0EAA64B8F9F71E617CEC1E5</vt:lpwstr>
  </property>
  <property fmtid="{D5CDD505-2E9C-101B-9397-08002B2CF9AE}" pid="3" name="Order">
    <vt:lpwstr>3204500.00000000</vt:lpwstr>
  </property>
  <property fmtid="{D5CDD505-2E9C-101B-9397-08002B2CF9AE}" pid="4" name="xd_Signature">
    <vt:lpwstr/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</Properties>
</file>