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3"/>
  </p:notesMasterIdLst>
  <p:sldIdLst>
    <p:sldId id="256" r:id="rId5"/>
    <p:sldId id="257" r:id="rId6"/>
    <p:sldId id="258" r:id="rId7"/>
    <p:sldId id="259" r:id="rId8"/>
    <p:sldId id="260" r:id="rId9"/>
    <p:sldId id="261" r:id="rId10"/>
    <p:sldId id="262" r:id="rId11"/>
    <p:sldId id="263" r:id="rId12"/>
  </p:sldIdLst>
  <p:sldSz cx="24384000" cy="13716000"/>
  <p:notesSz cx="7023100" cy="93091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8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F4DB23-9389-4992-BB69-1FC0902647F3}" v="1" dt="2022-02-06T20:16:57.56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89"/>
    <p:restoredTop sz="94643"/>
  </p:normalViewPr>
  <p:slideViewPr>
    <p:cSldViewPr snapToGrid="0" snapToObjects="1">
      <p:cViewPr varScale="1">
        <p:scale>
          <a:sx n="55" d="100"/>
          <a:sy n="55"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ci Monar" userId="02dab605-8aee-4ae5-9723-367b639b2e5d" providerId="ADAL" clId="{FAF4DB23-9389-4992-BB69-1FC0902647F3}"/>
    <pc:docChg chg="modSld modNotesMaster">
      <pc:chgData name="Kayci Monar" userId="02dab605-8aee-4ae5-9723-367b639b2e5d" providerId="ADAL" clId="{FAF4DB23-9389-4992-BB69-1FC0902647F3}" dt="2022-02-06T20:16:57.564" v="6"/>
      <pc:docMkLst>
        <pc:docMk/>
      </pc:docMkLst>
      <pc:sldChg chg="modSp">
        <pc:chgData name="Kayci Monar" userId="02dab605-8aee-4ae5-9723-367b639b2e5d" providerId="ADAL" clId="{FAF4DB23-9389-4992-BB69-1FC0902647F3}" dt="2022-02-06T20:16:29.697" v="5" actId="20577"/>
        <pc:sldMkLst>
          <pc:docMk/>
          <pc:sldMk cId="0" sldId="256"/>
        </pc:sldMkLst>
        <pc:spChg chg="mod">
          <ac:chgData name="Kayci Monar" userId="02dab605-8aee-4ae5-9723-367b639b2e5d" providerId="ADAL" clId="{FAF4DB23-9389-4992-BB69-1FC0902647F3}" dt="2022-02-06T20:16:29.697" v="5" actId="20577"/>
          <ac:spMkLst>
            <pc:docMk/>
            <pc:sldMk cId="0" sldId="256"/>
            <ac:spMk id="15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409575" y="698500"/>
            <a:ext cx="6203950" cy="3490913"/>
          </a:xfrm>
          <a:prstGeom prst="rect">
            <a:avLst/>
          </a:prstGeom>
        </p:spPr>
        <p:txBody>
          <a:bodyPr lIns="93324" tIns="46662" rIns="93324" bIns="46662"/>
          <a:lstStyle/>
          <a:p>
            <a:endParaRPr/>
          </a:p>
        </p:txBody>
      </p:sp>
      <p:sp>
        <p:nvSpPr>
          <p:cNvPr id="149" name="Shape 149"/>
          <p:cNvSpPr>
            <a:spLocks noGrp="1"/>
          </p:cNvSpPr>
          <p:nvPr>
            <p:ph type="body" sz="quarter" idx="1"/>
          </p:nvPr>
        </p:nvSpPr>
        <p:spPr>
          <a:xfrm>
            <a:off x="936414" y="4421823"/>
            <a:ext cx="5150273" cy="4189095"/>
          </a:xfrm>
          <a:prstGeom prst="rect">
            <a:avLst/>
          </a:prstGeom>
        </p:spPr>
        <p:txBody>
          <a:bodyPr lIns="93324" tIns="46662" rIns="93324" bIns="46662"/>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EALIFE_EDUCATION_Artboard 2 copy.png" descr="SEALIFE_EDUCATION_Artboard 2 copy.png"/>
          <p:cNvPicPr>
            <a:picLocks noChangeAspect="1"/>
          </p:cNvPicPr>
          <p:nvPr/>
        </p:nvPicPr>
        <p:blipFill>
          <a:blip r:embed="rId2"/>
          <a:srcRect/>
          <a:stretch>
            <a:fillRect/>
          </a:stretch>
        </p:blipFill>
        <p:spPr>
          <a:xfrm>
            <a:off x="-11279" y="-12699"/>
            <a:ext cx="24406555" cy="13741398"/>
          </a:xfrm>
          <a:prstGeom prst="rect">
            <a:avLst/>
          </a:prstGeom>
          <a:ln w="12700">
            <a:miter lim="400000"/>
          </a:ln>
        </p:spPr>
      </p:pic>
      <p:sp>
        <p:nvSpPr>
          <p:cNvPr id="152" name="What the ocean means to me"/>
          <p:cNvSpPr txBox="1"/>
          <p:nvPr/>
        </p:nvSpPr>
        <p:spPr>
          <a:xfrm>
            <a:off x="1946249" y="3341581"/>
            <a:ext cx="12925625" cy="5384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70000"/>
              </a:lnSpc>
              <a:defRPr sz="16000">
                <a:solidFill>
                  <a:srgbClr val="FFFFFF"/>
                </a:solidFill>
                <a:latin typeface="Agile-Black"/>
                <a:ea typeface="Agile-Black"/>
                <a:cs typeface="Agile-Black"/>
                <a:sym typeface="Agile-Black"/>
              </a:defRPr>
            </a:lvl1pPr>
          </a:lstStyle>
          <a:p>
            <a:r>
              <a:rPr dirty="0"/>
              <a:t>What the </a:t>
            </a:r>
            <a:r>
              <a:rPr lang="en-US" dirty="0"/>
              <a:t>O</a:t>
            </a:r>
            <a:r>
              <a:rPr dirty="0"/>
              <a:t>cean </a:t>
            </a:r>
            <a:r>
              <a:rPr lang="en-US" dirty="0"/>
              <a:t>M</a:t>
            </a:r>
            <a:r>
              <a:rPr dirty="0"/>
              <a:t>eans to </a:t>
            </a:r>
            <a:r>
              <a:rPr lang="en-US" dirty="0"/>
              <a:t>M</a:t>
            </a:r>
            <a:r>
              <a:rPr dirty="0"/>
              <a:t>e</a:t>
            </a:r>
          </a:p>
        </p:txBody>
      </p:sp>
      <p:sp>
        <p:nvSpPr>
          <p:cNvPr id="153" name="Pre-Visit Lesson Plan"/>
          <p:cNvSpPr txBox="1"/>
          <p:nvPr/>
        </p:nvSpPr>
        <p:spPr>
          <a:xfrm>
            <a:off x="2009749" y="9128093"/>
            <a:ext cx="5731130"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700">
                <a:solidFill>
                  <a:srgbClr val="FFFFFF"/>
                </a:solidFill>
                <a:latin typeface="Agile-Book"/>
                <a:ea typeface="Agile-Book"/>
                <a:cs typeface="Agile-Book"/>
                <a:sym typeface="Agile-Book"/>
              </a:defRPr>
            </a:lvl1pPr>
          </a:lstStyle>
          <a:p>
            <a:r>
              <a:t>Pre-Visit Lesson Plan</a:t>
            </a:r>
          </a:p>
        </p:txBody>
      </p:sp>
      <p:sp>
        <p:nvSpPr>
          <p:cNvPr id="154"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55"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SEALIFE_EDUCATION_Artboard 2 copy 4.png" descr="SEALIFE_EDUCATION_Artboard 2 copy 4.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158" name="Objectives"/>
          <p:cNvSpPr txBox="1"/>
          <p:nvPr/>
        </p:nvSpPr>
        <p:spPr>
          <a:xfrm>
            <a:off x="1946249" y="1199514"/>
            <a:ext cx="5736782"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Objectives</a:t>
            </a:r>
          </a:p>
        </p:txBody>
      </p:sp>
      <p:sp>
        <p:nvSpPr>
          <p:cNvPr id="159" name="To creatively explore what the ocean means to students on a personal level…"/>
          <p:cNvSpPr txBox="1"/>
          <p:nvPr/>
        </p:nvSpPr>
        <p:spPr>
          <a:xfrm>
            <a:off x="1946249" y="3369720"/>
            <a:ext cx="12811483" cy="398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31800" indent="-431800" algn="l">
              <a:buSzPct val="100000"/>
              <a:buChar char="•"/>
              <a:defRPr sz="4200">
                <a:solidFill>
                  <a:srgbClr val="FFFFFF"/>
                </a:solidFill>
                <a:latin typeface="Agile-Book"/>
                <a:ea typeface="Agile-Book"/>
                <a:cs typeface="Agile-Book"/>
                <a:sym typeface="Agile-Book"/>
              </a:defRPr>
            </a:pPr>
            <a:r>
              <a:t>To creatively explore what the ocean means to students on a personal level </a:t>
            </a:r>
          </a:p>
          <a:p>
            <a:pPr marL="431800" indent="-431800" algn="l">
              <a:buSzPct val="100000"/>
              <a:buChar char="•"/>
              <a:defRPr sz="4200">
                <a:solidFill>
                  <a:srgbClr val="FFFFFF"/>
                </a:solidFill>
                <a:latin typeface="Agile-Book"/>
                <a:ea typeface="Agile-Book"/>
                <a:cs typeface="Agile-Book"/>
                <a:sym typeface="Agile-Book"/>
              </a:defRPr>
            </a:pPr>
            <a:r>
              <a:t>To understand why it's important to protect the ocean</a:t>
            </a:r>
          </a:p>
          <a:p>
            <a:pPr marL="431800" indent="-431800" algn="l">
              <a:buSzPct val="100000"/>
              <a:buChar char="•"/>
              <a:defRPr sz="4200">
                <a:solidFill>
                  <a:srgbClr val="FFFFFF"/>
                </a:solidFill>
                <a:latin typeface="Agile-Book"/>
                <a:ea typeface="Agile-Book"/>
                <a:cs typeface="Agile-Book"/>
                <a:sym typeface="Agile-Book"/>
              </a:defRPr>
            </a:pPr>
            <a:r>
              <a:t>To create a persuasive, informative campaign poster for protecting the oceans</a:t>
            </a:r>
          </a:p>
        </p:txBody>
      </p:sp>
      <p:sp>
        <p:nvSpPr>
          <p:cNvPr id="160"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61"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62" name="Outcomes"/>
          <p:cNvSpPr txBox="1"/>
          <p:nvPr/>
        </p:nvSpPr>
        <p:spPr>
          <a:xfrm>
            <a:off x="1946249" y="7406415"/>
            <a:ext cx="5514887"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Outcomes</a:t>
            </a:r>
          </a:p>
        </p:txBody>
      </p:sp>
      <p:sp>
        <p:nvSpPr>
          <p:cNvPr id="163" name="A poem and illustration entitled ‘What the Ocean…"/>
          <p:cNvSpPr txBox="1"/>
          <p:nvPr/>
        </p:nvSpPr>
        <p:spPr>
          <a:xfrm>
            <a:off x="1946249" y="9196032"/>
            <a:ext cx="14225350" cy="2886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110000"/>
              </a:lnSpc>
              <a:defRPr sz="4200">
                <a:solidFill>
                  <a:srgbClr val="FFFFFF"/>
                </a:solidFill>
                <a:latin typeface="Agile-Book"/>
                <a:ea typeface="Agile-Book"/>
                <a:cs typeface="Agile-Book"/>
                <a:sym typeface="Agile-Book"/>
              </a:defRPr>
            </a:pPr>
            <a:r>
              <a:t>A poem and illustration entitled ‘What the Ocean</a:t>
            </a:r>
          </a:p>
          <a:p>
            <a:pPr algn="l">
              <a:lnSpc>
                <a:spcPct val="110000"/>
              </a:lnSpc>
              <a:defRPr sz="4200">
                <a:solidFill>
                  <a:srgbClr val="FFFFFF"/>
                </a:solidFill>
                <a:latin typeface="Agile-Book"/>
                <a:ea typeface="Agile-Book"/>
                <a:cs typeface="Agile-Book"/>
                <a:sym typeface="Agile-Book"/>
              </a:defRPr>
            </a:pPr>
            <a:r>
              <a:t>Means to Me.</a:t>
            </a:r>
          </a:p>
          <a:p>
            <a:pPr algn="l">
              <a:lnSpc>
                <a:spcPct val="110000"/>
              </a:lnSpc>
              <a:defRPr sz="4200">
                <a:solidFill>
                  <a:srgbClr val="FFFFFF"/>
                </a:solidFill>
                <a:latin typeface="Agile-Book"/>
                <a:ea typeface="Agile-Book"/>
                <a:cs typeface="Agile-Book"/>
                <a:sym typeface="Agile-Book"/>
              </a:defRPr>
            </a:pPr>
            <a:r>
              <a:t>A persuasive, informative campaign poster promoting</a:t>
            </a:r>
          </a:p>
          <a:p>
            <a:pPr algn="l">
              <a:lnSpc>
                <a:spcPct val="110000"/>
              </a:lnSpc>
              <a:defRPr sz="4200">
                <a:solidFill>
                  <a:srgbClr val="FFFFFF"/>
                </a:solidFill>
                <a:latin typeface="Agile-Book"/>
                <a:ea typeface="Agile-Book"/>
                <a:cs typeface="Agile-Book"/>
                <a:sym typeface="Agile-Book"/>
              </a:defRPr>
            </a:pPr>
            <a:r>
              <a:t>the need to recycle in order to protect our oceans.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SEALIFE_EDUCATION_Artboard 2 copy 7.png" descr="SEALIFE_EDUCATION_Artboard 2 copy 7.png"/>
          <p:cNvPicPr>
            <a:picLocks noChangeAspect="1"/>
          </p:cNvPicPr>
          <p:nvPr/>
        </p:nvPicPr>
        <p:blipFill>
          <a:blip r:embed="rId2"/>
          <a:srcRect l="26" r="26"/>
          <a:stretch>
            <a:fillRect/>
          </a:stretch>
        </p:blipFill>
        <p:spPr>
          <a:xfrm>
            <a:off x="-11279" y="-12702"/>
            <a:ext cx="24406561" cy="13741404"/>
          </a:xfrm>
          <a:prstGeom prst="rect">
            <a:avLst/>
          </a:prstGeom>
          <a:ln w="12700">
            <a:miter lim="400000"/>
          </a:ln>
        </p:spPr>
      </p:pic>
      <p:sp>
        <p:nvSpPr>
          <p:cNvPr id="166" name="When did you last visit the ocean?…"/>
          <p:cNvSpPr txBox="1"/>
          <p:nvPr/>
        </p:nvSpPr>
        <p:spPr>
          <a:xfrm>
            <a:off x="1946249" y="2184399"/>
            <a:ext cx="13791559" cy="9052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80000"/>
              </a:lnSpc>
              <a:spcBef>
                <a:spcPts val="5900"/>
              </a:spcBef>
              <a:defRPr sz="7600">
                <a:solidFill>
                  <a:srgbClr val="FFFFFF"/>
                </a:solidFill>
                <a:latin typeface="Agile-Black"/>
                <a:ea typeface="Agile-Black"/>
                <a:cs typeface="Agile-Black"/>
                <a:sym typeface="Agile-Black"/>
              </a:defRPr>
            </a:pPr>
            <a:r>
              <a:t>When did you last visit the ocean?</a:t>
            </a:r>
          </a:p>
          <a:p>
            <a:pPr algn="l">
              <a:lnSpc>
                <a:spcPct val="80000"/>
              </a:lnSpc>
              <a:spcBef>
                <a:spcPts val="5900"/>
              </a:spcBef>
              <a:defRPr sz="7600">
                <a:solidFill>
                  <a:srgbClr val="FFFFFF"/>
                </a:solidFill>
                <a:latin typeface="Agile-Black"/>
                <a:ea typeface="Agile-Black"/>
                <a:cs typeface="Agile-Black"/>
                <a:sym typeface="Agile-Black"/>
              </a:defRPr>
            </a:pPr>
            <a:r>
              <a:t>Where did you go?</a:t>
            </a:r>
          </a:p>
          <a:p>
            <a:pPr algn="l">
              <a:lnSpc>
                <a:spcPct val="80000"/>
              </a:lnSpc>
              <a:spcBef>
                <a:spcPts val="5900"/>
              </a:spcBef>
              <a:defRPr sz="7600">
                <a:solidFill>
                  <a:srgbClr val="FFFFFF"/>
                </a:solidFill>
                <a:latin typeface="Agile-Black"/>
                <a:ea typeface="Agile-Black"/>
                <a:cs typeface="Agile-Black"/>
                <a:sym typeface="Agile-Black"/>
              </a:defRPr>
            </a:pPr>
            <a:r>
              <a:t>What’s your best experience with or memory of the ocean?</a:t>
            </a:r>
          </a:p>
          <a:p>
            <a:pPr algn="l">
              <a:lnSpc>
                <a:spcPct val="80000"/>
              </a:lnSpc>
              <a:spcBef>
                <a:spcPts val="5900"/>
              </a:spcBef>
              <a:defRPr sz="7600">
                <a:solidFill>
                  <a:srgbClr val="FFFFFF"/>
                </a:solidFill>
                <a:latin typeface="Agile-Black"/>
                <a:ea typeface="Agile-Black"/>
                <a:cs typeface="Agile-Black"/>
                <a:sym typeface="Agile-Black"/>
              </a:defRPr>
            </a:pPr>
            <a:r>
              <a:t>What do you know about the ocean?</a:t>
            </a:r>
          </a:p>
        </p:txBody>
      </p:sp>
      <p:sp>
        <p:nvSpPr>
          <p:cNvPr id="167"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68"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with medium confidence">
            <a:extLst>
              <a:ext uri="{FF2B5EF4-FFF2-40B4-BE49-F238E27FC236}">
                <a16:creationId xmlns:a16="http://schemas.microsoft.com/office/drawing/2014/main" id="{0AFE2975-A49D-CF4D-95EB-E6C068C08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30"/>
            <a:ext cx="24384000" cy="13668540"/>
          </a:xfrm>
          <a:prstGeom prst="rect">
            <a:avLst/>
          </a:prstGeom>
        </p:spPr>
      </p:pic>
      <p:sp>
        <p:nvSpPr>
          <p:cNvPr id="171" name="What does the ocean mean to you?"/>
          <p:cNvSpPr txBox="1"/>
          <p:nvPr/>
        </p:nvSpPr>
        <p:spPr>
          <a:xfrm>
            <a:off x="1946249" y="1151466"/>
            <a:ext cx="19404828" cy="1222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80000"/>
              </a:lnSpc>
              <a:spcBef>
                <a:spcPts val="5900"/>
              </a:spcBef>
              <a:defRPr sz="9000">
                <a:solidFill>
                  <a:srgbClr val="FFFFFF"/>
                </a:solidFill>
                <a:latin typeface="Agile-Black"/>
                <a:ea typeface="Agile-Black"/>
                <a:cs typeface="Agile-Black"/>
                <a:sym typeface="Agile-Black"/>
              </a:defRPr>
            </a:lvl1pPr>
          </a:lstStyle>
          <a:p>
            <a:r>
              <a:rPr dirty="0">
                <a:solidFill>
                  <a:srgbClr val="233881"/>
                </a:solidFill>
              </a:rPr>
              <a:t>What does the ocean mean to you?</a:t>
            </a:r>
          </a:p>
        </p:txBody>
      </p:sp>
      <p:sp>
        <p:nvSpPr>
          <p:cNvPr id="172" name="Make a list of words that come into your head when you think about the ocean."/>
          <p:cNvSpPr txBox="1"/>
          <p:nvPr/>
        </p:nvSpPr>
        <p:spPr>
          <a:xfrm>
            <a:off x="1946249" y="2607733"/>
            <a:ext cx="19404828" cy="15876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80000"/>
              </a:lnSpc>
              <a:spcBef>
                <a:spcPts val="5900"/>
              </a:spcBef>
              <a:defRPr sz="6000">
                <a:solidFill>
                  <a:srgbClr val="FFFFFF"/>
                </a:solidFill>
                <a:latin typeface="Agile-Black"/>
                <a:ea typeface="Agile-Black"/>
                <a:cs typeface="Agile-Black"/>
                <a:sym typeface="Agile-Black"/>
              </a:defRPr>
            </a:lvl1pPr>
          </a:lstStyle>
          <a:p>
            <a:r>
              <a:rPr dirty="0">
                <a:solidFill>
                  <a:srgbClr val="233881"/>
                </a:solidFill>
              </a:rPr>
              <a:t>Make a list of words that come into your head when you think about the ocean.</a:t>
            </a:r>
          </a:p>
        </p:txBody>
      </p:sp>
      <p:sp>
        <p:nvSpPr>
          <p:cNvPr id="173" name="Circle"/>
          <p:cNvSpPr/>
          <p:nvPr/>
        </p:nvSpPr>
        <p:spPr>
          <a:xfrm>
            <a:off x="1173476" y="8923866"/>
            <a:ext cx="4003048" cy="4003048"/>
          </a:xfrm>
          <a:prstGeom prst="ellipse">
            <a:avLst/>
          </a:prstGeom>
          <a:solidFill>
            <a:srgbClr val="FFDD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4" name="You can…"/>
          <p:cNvSpPr txBox="1"/>
          <p:nvPr/>
        </p:nvSpPr>
        <p:spPr>
          <a:xfrm rot="21212629">
            <a:off x="1546986" y="9507434"/>
            <a:ext cx="3256027" cy="2835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3800">
                <a:solidFill>
                  <a:srgbClr val="26348A"/>
                </a:solidFill>
                <a:latin typeface="Myriad Pro Bold"/>
                <a:ea typeface="Myriad Pro Bold"/>
                <a:cs typeface="Myriad Pro Bold"/>
                <a:sym typeface="Myriad Pro Bold"/>
              </a:defRPr>
            </a:pPr>
            <a:r>
              <a:t>You can</a:t>
            </a:r>
          </a:p>
          <a:p>
            <a:pPr>
              <a:lnSpc>
                <a:spcPct val="70000"/>
              </a:lnSpc>
              <a:defRPr sz="3800">
                <a:solidFill>
                  <a:srgbClr val="26348A"/>
                </a:solidFill>
                <a:latin typeface="Myriad Pro Bold"/>
                <a:ea typeface="Myriad Pro Bold"/>
                <a:cs typeface="Myriad Pro Bold"/>
                <a:sym typeface="Myriad Pro Bold"/>
              </a:defRPr>
            </a:pPr>
            <a:r>
              <a:t>even use your</a:t>
            </a:r>
            <a:br/>
            <a:r>
              <a:t>words to make</a:t>
            </a:r>
          </a:p>
          <a:p>
            <a:pPr>
              <a:lnSpc>
                <a:spcPct val="70000"/>
              </a:lnSpc>
              <a:defRPr sz="3800">
                <a:solidFill>
                  <a:srgbClr val="26348A"/>
                </a:solidFill>
                <a:latin typeface="Myriad Pro Bold"/>
                <a:ea typeface="Myriad Pro Bold"/>
                <a:cs typeface="Myriad Pro Bold"/>
                <a:sym typeface="Myriad Pro Bold"/>
              </a:defRPr>
            </a:pPr>
            <a:r>
              <a:t>a creative</a:t>
            </a:r>
          </a:p>
          <a:p>
            <a:pPr>
              <a:lnSpc>
                <a:spcPct val="70000"/>
              </a:lnSpc>
              <a:defRPr sz="3800">
                <a:solidFill>
                  <a:srgbClr val="26348A"/>
                </a:solidFill>
                <a:latin typeface="Myriad Pro Bold"/>
                <a:ea typeface="Myriad Pro Bold"/>
                <a:cs typeface="Myriad Pro Bold"/>
                <a:sym typeface="Myriad Pro Bold"/>
              </a:defRPr>
            </a:pPr>
            <a:r>
              <a:t>classroom</a:t>
            </a:r>
          </a:p>
          <a:p>
            <a:pPr>
              <a:lnSpc>
                <a:spcPct val="70000"/>
              </a:lnSpc>
              <a:defRPr sz="3800">
                <a:solidFill>
                  <a:srgbClr val="26348A"/>
                </a:solidFill>
                <a:latin typeface="Myriad Pro Bold"/>
                <a:ea typeface="Myriad Pro Bold"/>
                <a:cs typeface="Myriad Pro Bold"/>
                <a:sym typeface="Myriad Pro Bold"/>
              </a:defRPr>
            </a:pPr>
            <a:r>
              <a:t>display</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square&#10;&#10;Description automatically generated">
            <a:extLst>
              <a:ext uri="{FF2B5EF4-FFF2-40B4-BE49-F238E27FC236}">
                <a16:creationId xmlns:a16="http://schemas.microsoft.com/office/drawing/2014/main" id="{36FA2C31-0911-5B42-B94A-DF7D5498B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30"/>
            <a:ext cx="24384000" cy="13668540"/>
          </a:xfrm>
          <a:prstGeom prst="rect">
            <a:avLst/>
          </a:prstGeom>
        </p:spPr>
      </p:pic>
      <p:sp>
        <p:nvSpPr>
          <p:cNvPr id="177" name="My Ocean Poem:"/>
          <p:cNvSpPr txBox="1"/>
          <p:nvPr/>
        </p:nvSpPr>
        <p:spPr>
          <a:xfrm>
            <a:off x="2044806" y="3809576"/>
            <a:ext cx="9832930" cy="1003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80000"/>
              </a:lnSpc>
              <a:spcBef>
                <a:spcPts val="5900"/>
              </a:spcBef>
              <a:defRPr sz="5900">
                <a:solidFill>
                  <a:srgbClr val="26348A"/>
                </a:solidFill>
                <a:latin typeface="Agile-Black"/>
                <a:ea typeface="Agile-Black"/>
                <a:cs typeface="Agile-Black"/>
                <a:sym typeface="Agile-Black"/>
              </a:defRPr>
            </a:lvl1pPr>
          </a:lstStyle>
          <a:p>
            <a:r>
              <a:t>My Ocean Poem:</a:t>
            </a:r>
          </a:p>
        </p:txBody>
      </p:sp>
      <p:sp>
        <p:nvSpPr>
          <p:cNvPr id="178" name="Use this template to write a poem and create a drawing to show what the ocean means to you."/>
          <p:cNvSpPr txBox="1"/>
          <p:nvPr/>
        </p:nvSpPr>
        <p:spPr>
          <a:xfrm>
            <a:off x="1946249" y="1219199"/>
            <a:ext cx="19404828" cy="1764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spcBef>
                <a:spcPts val="5900"/>
              </a:spcBef>
              <a:defRPr sz="6000">
                <a:solidFill>
                  <a:srgbClr val="FFFFFF"/>
                </a:solidFill>
                <a:latin typeface="Agile-Black"/>
                <a:ea typeface="Agile-Black"/>
                <a:cs typeface="Agile-Black"/>
                <a:sym typeface="Agile-Black"/>
              </a:defRPr>
            </a:lvl1pPr>
          </a:lstStyle>
          <a:p>
            <a:r>
              <a:rPr dirty="0">
                <a:solidFill>
                  <a:srgbClr val="233881"/>
                </a:solidFill>
              </a:rPr>
              <a:t>Use this template to write a poem and create a drawing to show what the ocean means to you.</a:t>
            </a:r>
          </a:p>
        </p:txBody>
      </p:sp>
      <p:sp>
        <p:nvSpPr>
          <p:cNvPr id="179" name="Circle"/>
          <p:cNvSpPr/>
          <p:nvPr/>
        </p:nvSpPr>
        <p:spPr>
          <a:xfrm>
            <a:off x="1021076" y="8949266"/>
            <a:ext cx="4003048" cy="4003048"/>
          </a:xfrm>
          <a:prstGeom prst="ellipse">
            <a:avLst/>
          </a:prstGeom>
          <a:solidFill>
            <a:srgbClr val="D81F8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0" name="Consider…"/>
          <p:cNvSpPr txBox="1"/>
          <p:nvPr/>
        </p:nvSpPr>
        <p:spPr>
          <a:xfrm rot="21212629">
            <a:off x="1495932" y="9658691"/>
            <a:ext cx="3053335" cy="2584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4200">
                <a:solidFill>
                  <a:srgbClr val="FFFFFF"/>
                </a:solidFill>
                <a:latin typeface="Myriad Pro Bold"/>
                <a:ea typeface="Myriad Pro Bold"/>
                <a:cs typeface="Myriad Pro Bold"/>
                <a:sym typeface="Myriad Pro Bold"/>
              </a:defRPr>
            </a:pPr>
            <a:r>
              <a:t>Consider</a:t>
            </a:r>
          </a:p>
          <a:p>
            <a:pPr>
              <a:lnSpc>
                <a:spcPct val="70000"/>
              </a:lnSpc>
              <a:defRPr sz="4200">
                <a:solidFill>
                  <a:srgbClr val="FFFFFF"/>
                </a:solidFill>
                <a:latin typeface="Myriad Pro Bold"/>
                <a:ea typeface="Myriad Pro Bold"/>
                <a:cs typeface="Myriad Pro Bold"/>
                <a:sym typeface="Myriad Pro Bold"/>
              </a:defRPr>
            </a:pPr>
            <a:r>
              <a:t>reasons why</a:t>
            </a:r>
          </a:p>
          <a:p>
            <a:pPr>
              <a:lnSpc>
                <a:spcPct val="70000"/>
              </a:lnSpc>
              <a:defRPr sz="4200">
                <a:solidFill>
                  <a:srgbClr val="FFFFFF"/>
                </a:solidFill>
                <a:latin typeface="Myriad Pro Bold"/>
                <a:ea typeface="Myriad Pro Bold"/>
                <a:cs typeface="Myriad Pro Bold"/>
                <a:sym typeface="Myriad Pro Bold"/>
              </a:defRPr>
            </a:pPr>
            <a:r>
              <a:t>the ocean</a:t>
            </a:r>
          </a:p>
          <a:p>
            <a:pPr>
              <a:lnSpc>
                <a:spcPct val="70000"/>
              </a:lnSpc>
              <a:defRPr sz="4200">
                <a:solidFill>
                  <a:srgbClr val="FFFFFF"/>
                </a:solidFill>
                <a:latin typeface="Myriad Pro Bold"/>
                <a:ea typeface="Myriad Pro Bold"/>
                <a:cs typeface="Myriad Pro Bold"/>
                <a:sym typeface="Myriad Pro Bold"/>
              </a:defRPr>
            </a:pPr>
            <a:r>
              <a:t>should be</a:t>
            </a:r>
          </a:p>
          <a:p>
            <a:pPr>
              <a:lnSpc>
                <a:spcPct val="70000"/>
              </a:lnSpc>
              <a:defRPr sz="4200">
                <a:solidFill>
                  <a:srgbClr val="FFFFFF"/>
                </a:solidFill>
                <a:latin typeface="Myriad Pro Bold"/>
                <a:ea typeface="Myriad Pro Bold"/>
                <a:cs typeface="Myriad Pro Bold"/>
                <a:sym typeface="Myriad Pro Bold"/>
              </a:defRPr>
            </a:pPr>
            <a:r>
              <a:t>protected</a:t>
            </a:r>
          </a:p>
        </p:txBody>
      </p:sp>
      <p:sp>
        <p:nvSpPr>
          <p:cNvPr id="181" name="My Ocean Drawing:"/>
          <p:cNvSpPr txBox="1"/>
          <p:nvPr/>
        </p:nvSpPr>
        <p:spPr>
          <a:xfrm>
            <a:off x="12446106" y="3809576"/>
            <a:ext cx="9832930" cy="1003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80000"/>
              </a:lnSpc>
              <a:spcBef>
                <a:spcPts val="5900"/>
              </a:spcBef>
              <a:defRPr sz="5900">
                <a:solidFill>
                  <a:srgbClr val="26348A"/>
                </a:solidFill>
                <a:latin typeface="Agile-Black"/>
                <a:ea typeface="Agile-Black"/>
                <a:cs typeface="Agile-Black"/>
                <a:sym typeface="Agile-Black"/>
              </a:defRPr>
            </a:lvl1pPr>
          </a:lstStyle>
          <a:p>
            <a:r>
              <a:t>My Ocean Drawing:</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SEALIFE_EDUCATION_Artboard 2 copy 8.png" descr="SEALIFE_EDUCATION_Artboard 2 copy 8.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184"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85"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86" name="Discuss with a partner:…"/>
          <p:cNvSpPr txBox="1"/>
          <p:nvPr/>
        </p:nvSpPr>
        <p:spPr>
          <a:xfrm>
            <a:off x="1946249" y="1258781"/>
            <a:ext cx="13516195" cy="2731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9100">
                <a:solidFill>
                  <a:srgbClr val="FFFFFF"/>
                </a:solidFill>
                <a:latin typeface="Agile-Black"/>
                <a:ea typeface="Agile-Black"/>
                <a:cs typeface="Agile-Black"/>
                <a:sym typeface="Agile-Black"/>
              </a:defRPr>
            </a:pPr>
            <a:r>
              <a:t>Discuss with a partner:</a:t>
            </a:r>
          </a:p>
          <a:p>
            <a:pPr algn="l">
              <a:lnSpc>
                <a:spcPct val="90000"/>
              </a:lnSpc>
              <a:defRPr sz="9100">
                <a:solidFill>
                  <a:srgbClr val="FFFFFF"/>
                </a:solidFill>
                <a:latin typeface="Agile-Black"/>
                <a:ea typeface="Agile-Black"/>
                <a:cs typeface="Agile-Black"/>
                <a:sym typeface="Agile-Black"/>
              </a:defRPr>
            </a:pPr>
            <a:r>
              <a:t>What is recycling?</a:t>
            </a:r>
          </a:p>
        </p:txBody>
      </p:sp>
      <p:sp>
        <p:nvSpPr>
          <p:cNvPr id="187" name="Why does it have a good impact on our oceans?…"/>
          <p:cNvSpPr txBox="1"/>
          <p:nvPr/>
        </p:nvSpPr>
        <p:spPr>
          <a:xfrm>
            <a:off x="1946249" y="4747048"/>
            <a:ext cx="13274101" cy="764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6000">
                <a:solidFill>
                  <a:srgbClr val="FFFFFF"/>
                </a:solidFill>
                <a:latin typeface="Agile-Black"/>
                <a:ea typeface="Agile-Black"/>
                <a:cs typeface="Agile-Black"/>
                <a:sym typeface="Agile-Black"/>
              </a:defRPr>
            </a:pPr>
            <a:r>
              <a:t>Why does it have a good impact on our oceans? </a:t>
            </a:r>
          </a:p>
          <a:p>
            <a:pPr algn="l">
              <a:defRPr sz="6000">
                <a:solidFill>
                  <a:srgbClr val="FFFFFF"/>
                </a:solidFill>
                <a:latin typeface="Agile-Black"/>
                <a:ea typeface="Agile-Black"/>
                <a:cs typeface="Agile-Black"/>
                <a:sym typeface="Agile-Black"/>
              </a:defRPr>
            </a:pPr>
            <a:r>
              <a:t>How does it help to protect them?</a:t>
            </a:r>
          </a:p>
          <a:p>
            <a:pPr algn="l">
              <a:defRPr sz="6000">
                <a:solidFill>
                  <a:srgbClr val="FFFFFF"/>
                </a:solidFill>
                <a:latin typeface="Agile-Black"/>
                <a:ea typeface="Agile-Black"/>
                <a:cs typeface="Agile-Black"/>
                <a:sym typeface="Agile-Black"/>
              </a:defRPr>
            </a:pPr>
            <a:endParaRPr/>
          </a:p>
          <a:p>
            <a:pPr algn="l">
              <a:defRPr sz="4200">
                <a:solidFill>
                  <a:srgbClr val="FFFFFF"/>
                </a:solidFill>
                <a:latin typeface="Agile-Book"/>
                <a:ea typeface="Agile-Book"/>
                <a:cs typeface="Agile-Book"/>
                <a:sym typeface="Agile-Book"/>
              </a:defRPr>
            </a:pPr>
            <a:r>
              <a:t>Now make a bullet point list of all the reasons why you think we should recycle more. Try to come up with at least five reasons before sharing your list with the rest of the class.</a:t>
            </a:r>
          </a:p>
          <a:p>
            <a:pPr algn="l">
              <a:defRPr sz="4200">
                <a:solidFill>
                  <a:srgbClr val="FFFFFF"/>
                </a:solidFill>
                <a:latin typeface="Agile-Book"/>
                <a:ea typeface="Agile-Book"/>
                <a:cs typeface="Agile-Book"/>
                <a:sym typeface="Agile-Book"/>
              </a:defRPr>
            </a:pPr>
            <a:endParaRPr/>
          </a:p>
          <a:p>
            <a:pPr algn="l">
              <a:defRPr sz="4200">
                <a:solidFill>
                  <a:srgbClr val="FFFFFF"/>
                </a:solidFill>
                <a:latin typeface="Agile-Black"/>
                <a:ea typeface="Agile-Black"/>
                <a:cs typeface="Agile-Black"/>
                <a:sym typeface="Agile-Black"/>
              </a:defRPr>
            </a:pPr>
            <a:r>
              <a:t>Reasons why we should recycle are…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SEALIFE_EDUCATION_Artboard 2 copy 3.png" descr="SEALIFE_EDUCATION_Artboard 2 copy 3.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190"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91"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92" name="In pairs, look at the following factors that make a good campaign poster."/>
          <p:cNvSpPr txBox="1"/>
          <p:nvPr/>
        </p:nvSpPr>
        <p:spPr>
          <a:xfrm>
            <a:off x="1946249" y="1377314"/>
            <a:ext cx="18528064" cy="1838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6000">
                <a:solidFill>
                  <a:srgbClr val="FFFFFF"/>
                </a:solidFill>
                <a:latin typeface="Agile-Black"/>
                <a:ea typeface="Agile-Black"/>
                <a:cs typeface="Agile-Black"/>
                <a:sym typeface="Agile-Black"/>
              </a:defRPr>
            </a:lvl1pPr>
          </a:lstStyle>
          <a:p>
            <a:r>
              <a:t>In pairs, look at the following factors that make a good campaign poster.</a:t>
            </a:r>
          </a:p>
        </p:txBody>
      </p:sp>
      <p:sp>
        <p:nvSpPr>
          <p:cNvPr id="193" name="Discuss each one and give reasons why it is important.…"/>
          <p:cNvSpPr txBox="1"/>
          <p:nvPr/>
        </p:nvSpPr>
        <p:spPr>
          <a:xfrm>
            <a:off x="1946249" y="10233448"/>
            <a:ext cx="13568582" cy="2044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4200">
                <a:solidFill>
                  <a:srgbClr val="FFFFFF"/>
                </a:solidFill>
                <a:latin typeface="Agile-Book"/>
                <a:ea typeface="Agile-Book"/>
                <a:cs typeface="Agile-Book"/>
                <a:sym typeface="Agile-Book"/>
              </a:defRPr>
            </a:pPr>
            <a:r>
              <a:t>Discuss each one and give reasons why it is important.</a:t>
            </a:r>
          </a:p>
          <a:p>
            <a:pPr algn="l">
              <a:defRPr sz="4200">
                <a:solidFill>
                  <a:srgbClr val="FFFFFF"/>
                </a:solidFill>
                <a:latin typeface="Agile-Book"/>
                <a:ea typeface="Agile-Book"/>
                <a:cs typeface="Agile-Book"/>
                <a:sym typeface="Agile-Book"/>
              </a:defRPr>
            </a:pPr>
            <a:r>
              <a:t>Then put them in order of importance from most to</a:t>
            </a:r>
          </a:p>
          <a:p>
            <a:pPr algn="l">
              <a:defRPr sz="4200">
                <a:solidFill>
                  <a:srgbClr val="FFFFFF"/>
                </a:solidFill>
                <a:latin typeface="Agile-Book"/>
                <a:ea typeface="Agile-Book"/>
                <a:cs typeface="Agile-Book"/>
                <a:sym typeface="Agile-Book"/>
              </a:defRPr>
            </a:pPr>
            <a:r>
              <a:t>least, giving reasons for your choices.</a:t>
            </a:r>
          </a:p>
        </p:txBody>
      </p:sp>
      <p:sp>
        <p:nvSpPr>
          <p:cNvPr id="194" name="Strong bold colours"/>
          <p:cNvSpPr txBox="1"/>
          <p:nvPr/>
        </p:nvSpPr>
        <p:spPr>
          <a:xfrm>
            <a:off x="2385722" y="4323715"/>
            <a:ext cx="2447615" cy="1915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4200">
                <a:solidFill>
                  <a:srgbClr val="FFFFFF"/>
                </a:solidFill>
                <a:latin typeface="Agile-Black"/>
                <a:ea typeface="Agile-Black"/>
                <a:cs typeface="Agile-Black"/>
                <a:sym typeface="Agile-Black"/>
              </a:defRPr>
            </a:pPr>
            <a:r>
              <a:t>Strong</a:t>
            </a:r>
            <a:br/>
            <a:r>
              <a:t>bold</a:t>
            </a:r>
            <a:br/>
            <a:r>
              <a:t>colours</a:t>
            </a:r>
          </a:p>
        </p:txBody>
      </p:sp>
      <p:sp>
        <p:nvSpPr>
          <p:cNvPr id="195" name="A catchy…"/>
          <p:cNvSpPr txBox="1"/>
          <p:nvPr/>
        </p:nvSpPr>
        <p:spPr>
          <a:xfrm>
            <a:off x="6180707" y="4399915"/>
            <a:ext cx="2663912" cy="1915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4200">
                <a:solidFill>
                  <a:srgbClr val="FFFFFF"/>
                </a:solidFill>
                <a:latin typeface="Agile-Black"/>
                <a:ea typeface="Agile-Black"/>
                <a:cs typeface="Agile-Black"/>
                <a:sym typeface="Agile-Black"/>
              </a:defRPr>
            </a:pPr>
            <a:r>
              <a:t>A catchy</a:t>
            </a:r>
          </a:p>
          <a:p>
            <a:pPr>
              <a:lnSpc>
                <a:spcPct val="90000"/>
              </a:lnSpc>
              <a:defRPr sz="4200">
                <a:solidFill>
                  <a:srgbClr val="FFFFFF"/>
                </a:solidFill>
                <a:latin typeface="Agile-Black"/>
                <a:ea typeface="Agile-Black"/>
                <a:cs typeface="Agile-Black"/>
                <a:sym typeface="Agile-Black"/>
              </a:defRPr>
            </a:pPr>
            <a:r>
              <a:t>campaign</a:t>
            </a:r>
          </a:p>
          <a:p>
            <a:pPr>
              <a:lnSpc>
                <a:spcPct val="90000"/>
              </a:lnSpc>
              <a:defRPr sz="4200">
                <a:solidFill>
                  <a:srgbClr val="FFFFFF"/>
                </a:solidFill>
                <a:latin typeface="Agile-Black"/>
                <a:ea typeface="Agile-Black"/>
                <a:cs typeface="Agile-Black"/>
                <a:sym typeface="Agile-Black"/>
              </a:defRPr>
            </a:pPr>
            <a:r>
              <a:t>slogan</a:t>
            </a:r>
          </a:p>
        </p:txBody>
      </p:sp>
      <p:sp>
        <p:nvSpPr>
          <p:cNvPr id="196" name="Real life…"/>
          <p:cNvSpPr txBox="1"/>
          <p:nvPr/>
        </p:nvSpPr>
        <p:spPr>
          <a:xfrm>
            <a:off x="9872676" y="4640579"/>
            <a:ext cx="2806840" cy="1332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4200">
                <a:solidFill>
                  <a:srgbClr val="FFFFFF"/>
                </a:solidFill>
                <a:latin typeface="Agile-Black"/>
                <a:ea typeface="Agile-Black"/>
                <a:cs typeface="Agile-Black"/>
                <a:sym typeface="Agile-Black"/>
              </a:defRPr>
            </a:pPr>
            <a:r>
              <a:t>Real life</a:t>
            </a:r>
          </a:p>
          <a:p>
            <a:pPr>
              <a:lnSpc>
                <a:spcPct val="90000"/>
              </a:lnSpc>
              <a:defRPr sz="4200">
                <a:solidFill>
                  <a:srgbClr val="FFFFFF"/>
                </a:solidFill>
                <a:latin typeface="Agile-Black"/>
                <a:ea typeface="Agile-Black"/>
                <a:cs typeface="Agile-Black"/>
                <a:sym typeface="Agile-Black"/>
              </a:defRPr>
            </a:pPr>
            <a:r>
              <a:t>examples</a:t>
            </a:r>
          </a:p>
        </p:txBody>
      </p:sp>
      <p:sp>
        <p:nvSpPr>
          <p:cNvPr id="197" name="Informative…"/>
          <p:cNvSpPr txBox="1"/>
          <p:nvPr/>
        </p:nvSpPr>
        <p:spPr>
          <a:xfrm>
            <a:off x="4064542" y="7766896"/>
            <a:ext cx="2806841" cy="1090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3400">
                <a:solidFill>
                  <a:srgbClr val="FFFFFF"/>
                </a:solidFill>
                <a:latin typeface="Agile-Black"/>
                <a:ea typeface="Agile-Black"/>
                <a:cs typeface="Agile-Black"/>
                <a:sym typeface="Agile-Black"/>
              </a:defRPr>
            </a:pPr>
            <a:r>
              <a:t>Informative</a:t>
            </a:r>
          </a:p>
          <a:p>
            <a:pPr>
              <a:lnSpc>
                <a:spcPct val="90000"/>
              </a:lnSpc>
              <a:defRPr sz="3400">
                <a:solidFill>
                  <a:srgbClr val="FFFFFF"/>
                </a:solidFill>
                <a:latin typeface="Agile-Black"/>
                <a:ea typeface="Agile-Black"/>
                <a:cs typeface="Agile-Black"/>
                <a:sym typeface="Agile-Black"/>
              </a:defRPr>
            </a:pPr>
            <a:r>
              <a:t>language</a:t>
            </a:r>
          </a:p>
        </p:txBody>
      </p:sp>
      <p:sp>
        <p:nvSpPr>
          <p:cNvPr id="198" name="Persuasive…"/>
          <p:cNvSpPr txBox="1"/>
          <p:nvPr/>
        </p:nvSpPr>
        <p:spPr>
          <a:xfrm>
            <a:off x="8121888" y="7282815"/>
            <a:ext cx="2447615" cy="19342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3300">
                <a:solidFill>
                  <a:srgbClr val="FFFFFF"/>
                </a:solidFill>
                <a:latin typeface="Agile-Black"/>
                <a:ea typeface="Agile-Black"/>
                <a:cs typeface="Agile-Black"/>
                <a:sym typeface="Agile-Black"/>
              </a:defRPr>
            </a:pPr>
            <a:r>
              <a:t>Persuasive</a:t>
            </a:r>
          </a:p>
          <a:p>
            <a:pPr>
              <a:lnSpc>
                <a:spcPct val="90000"/>
              </a:lnSpc>
              <a:defRPr sz="3300">
                <a:solidFill>
                  <a:srgbClr val="FFFFFF"/>
                </a:solidFill>
                <a:latin typeface="Agile-Black"/>
                <a:ea typeface="Agile-Black"/>
                <a:cs typeface="Agile-Black"/>
                <a:sym typeface="Agile-Black"/>
              </a:defRPr>
            </a:pPr>
            <a:r>
              <a:t>language</a:t>
            </a:r>
          </a:p>
          <a:p>
            <a:pPr>
              <a:lnSpc>
                <a:spcPct val="90000"/>
              </a:lnSpc>
              <a:defRPr sz="3300">
                <a:solidFill>
                  <a:srgbClr val="FFFFFF"/>
                </a:solidFill>
                <a:latin typeface="Agile-Black"/>
                <a:ea typeface="Agile-Black"/>
                <a:cs typeface="Agile-Black"/>
                <a:sym typeface="Agile-Black"/>
              </a:defRPr>
            </a:pPr>
            <a:r>
              <a:t>and</a:t>
            </a:r>
          </a:p>
          <a:p>
            <a:pPr>
              <a:lnSpc>
                <a:spcPct val="90000"/>
              </a:lnSpc>
              <a:defRPr sz="3300">
                <a:solidFill>
                  <a:srgbClr val="FFFFFF"/>
                </a:solidFill>
                <a:latin typeface="Agile-Black"/>
                <a:ea typeface="Agile-Black"/>
                <a:cs typeface="Agile-Black"/>
                <a:sym typeface="Agile-Black"/>
              </a:defRPr>
            </a:pPr>
            <a:r>
              <a:t>techniques</a:t>
            </a:r>
          </a:p>
        </p:txBody>
      </p:sp>
      <p:sp>
        <p:nvSpPr>
          <p:cNvPr id="199" name="Images"/>
          <p:cNvSpPr txBox="1"/>
          <p:nvPr/>
        </p:nvSpPr>
        <p:spPr>
          <a:xfrm>
            <a:off x="11904676" y="7844565"/>
            <a:ext cx="2447615" cy="78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4500">
                <a:solidFill>
                  <a:srgbClr val="FFFFFF"/>
                </a:solidFill>
                <a:latin typeface="Agile-Black"/>
                <a:ea typeface="Agile-Black"/>
                <a:cs typeface="Agile-Black"/>
                <a:sym typeface="Agile-Black"/>
              </a:defRPr>
            </a:lvl1pPr>
          </a:lstStyle>
          <a:p>
            <a:r>
              <a:t>Images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SEALIFE_EDUCATION_Artboard 2 copy 6.png" descr="SEALIFE_EDUCATION_Artboard 2 copy 6.png"/>
          <p:cNvPicPr>
            <a:picLocks noChangeAspect="1"/>
          </p:cNvPicPr>
          <p:nvPr/>
        </p:nvPicPr>
        <p:blipFill>
          <a:blip r:embed="rId2"/>
          <a:srcRect l="46" r="46"/>
          <a:stretch>
            <a:fillRect/>
          </a:stretch>
        </p:blipFill>
        <p:spPr>
          <a:xfrm>
            <a:off x="-11279" y="-12702"/>
            <a:ext cx="24406561" cy="13741404"/>
          </a:xfrm>
          <a:prstGeom prst="rect">
            <a:avLst/>
          </a:prstGeom>
          <a:ln w="12700">
            <a:miter lim="400000"/>
          </a:ln>
        </p:spPr>
      </p:pic>
      <p:sp>
        <p:nvSpPr>
          <p:cNvPr id="202" name="Create a campaign poster explaining why we should recycle our waste, and…"/>
          <p:cNvSpPr txBox="1"/>
          <p:nvPr/>
        </p:nvSpPr>
        <p:spPr>
          <a:xfrm>
            <a:off x="6864522" y="4330276"/>
            <a:ext cx="10251236" cy="650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sz="6000">
                <a:solidFill>
                  <a:srgbClr val="26348A"/>
                </a:solidFill>
                <a:latin typeface="Agile-Black"/>
                <a:ea typeface="Agile-Black"/>
                <a:cs typeface="Agile-Black"/>
                <a:sym typeface="Agile-Black"/>
              </a:defRPr>
            </a:pPr>
            <a:r>
              <a:t>Create a campaign poster explaining why we should recycle our waste, and</a:t>
            </a:r>
          </a:p>
          <a:p>
            <a:pPr>
              <a:defRPr sz="6000">
                <a:solidFill>
                  <a:srgbClr val="26348A"/>
                </a:solidFill>
                <a:latin typeface="Agile-Black"/>
                <a:ea typeface="Agile-Black"/>
                <a:cs typeface="Agile-Black"/>
                <a:sym typeface="Agile-Black"/>
              </a:defRPr>
            </a:pPr>
            <a:r>
              <a:t>persuading people to change their attitude</a:t>
            </a:r>
          </a:p>
          <a:p>
            <a:pPr>
              <a:defRPr sz="6000">
                <a:solidFill>
                  <a:srgbClr val="26348A"/>
                </a:solidFill>
                <a:latin typeface="Agile-Black"/>
                <a:ea typeface="Agile-Black"/>
                <a:cs typeface="Agile-Black"/>
                <a:sym typeface="Agile-Black"/>
              </a:defRPr>
            </a:pPr>
            <a:r>
              <a:t>towards waste in order to protect our oceans.</a:t>
            </a:r>
          </a:p>
        </p:txBody>
      </p:sp>
      <p:sp>
        <p:nvSpPr>
          <p:cNvPr id="203" name="Thinking about the factors that make a good campaign poster, now it’s your turn to make one!"/>
          <p:cNvSpPr txBox="1"/>
          <p:nvPr/>
        </p:nvSpPr>
        <p:spPr>
          <a:xfrm>
            <a:off x="1946249" y="1219199"/>
            <a:ext cx="19752755" cy="1838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spcBef>
                <a:spcPts val="5900"/>
              </a:spcBef>
              <a:defRPr sz="6000">
                <a:solidFill>
                  <a:srgbClr val="FFFFFF"/>
                </a:solidFill>
                <a:latin typeface="Agile-Black"/>
                <a:ea typeface="Agile-Black"/>
                <a:cs typeface="Agile-Black"/>
                <a:sym typeface="Agile-Black"/>
              </a:defRPr>
            </a:lvl1pPr>
          </a:lstStyle>
          <a:p>
            <a:r>
              <a:t>Thinking about the factors that make a good campaign poster, now it’s your turn to make one!</a:t>
            </a:r>
          </a:p>
        </p:txBody>
      </p:sp>
      <p:sp>
        <p:nvSpPr>
          <p:cNvPr id="204" name="Circle"/>
          <p:cNvSpPr/>
          <p:nvPr/>
        </p:nvSpPr>
        <p:spPr>
          <a:xfrm>
            <a:off x="1021076" y="8949266"/>
            <a:ext cx="4003048" cy="4003048"/>
          </a:xfrm>
          <a:prstGeom prst="ellipse">
            <a:avLst/>
          </a:prstGeom>
          <a:solidFill>
            <a:srgbClr val="D81F8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5" name="Appeal to…"/>
          <p:cNvSpPr txBox="1"/>
          <p:nvPr/>
        </p:nvSpPr>
        <p:spPr>
          <a:xfrm rot="21212629">
            <a:off x="1256284" y="9617289"/>
            <a:ext cx="3558033" cy="289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4000">
                <a:solidFill>
                  <a:srgbClr val="FFFFFF"/>
                </a:solidFill>
                <a:latin typeface="Myriad Pro Bold"/>
                <a:ea typeface="Myriad Pro Bold"/>
                <a:cs typeface="Myriad Pro Bold"/>
                <a:sym typeface="Myriad Pro Bold"/>
              </a:defRPr>
            </a:pPr>
            <a:r>
              <a:t>Appeal to</a:t>
            </a:r>
          </a:p>
          <a:p>
            <a:pPr>
              <a:lnSpc>
                <a:spcPct val="70000"/>
              </a:lnSpc>
              <a:defRPr sz="4000">
                <a:solidFill>
                  <a:srgbClr val="FFFFFF"/>
                </a:solidFill>
                <a:latin typeface="Myriad Pro Bold"/>
                <a:ea typeface="Myriad Pro Bold"/>
                <a:cs typeface="Myriad Pro Bold"/>
                <a:sym typeface="Myriad Pro Bold"/>
              </a:defRPr>
            </a:pPr>
            <a:r>
              <a:t>their emotions </a:t>
            </a:r>
          </a:p>
          <a:p>
            <a:pPr>
              <a:lnSpc>
                <a:spcPct val="70000"/>
              </a:lnSpc>
              <a:defRPr sz="4000">
                <a:solidFill>
                  <a:srgbClr val="FFFFFF"/>
                </a:solidFill>
                <a:latin typeface="Myriad Pro Bold"/>
                <a:ea typeface="Myriad Pro Bold"/>
                <a:cs typeface="Myriad Pro Bold"/>
                <a:sym typeface="Myriad Pro Bold"/>
              </a:defRPr>
            </a:pPr>
            <a:r>
              <a:t>by sharing</a:t>
            </a:r>
          </a:p>
          <a:p>
            <a:pPr>
              <a:lnSpc>
                <a:spcPct val="70000"/>
              </a:lnSpc>
              <a:defRPr sz="4000">
                <a:solidFill>
                  <a:srgbClr val="FFFFFF"/>
                </a:solidFill>
                <a:latin typeface="Myriad Pro Bold"/>
                <a:ea typeface="Myriad Pro Bold"/>
                <a:cs typeface="Myriad Pro Bold"/>
                <a:sym typeface="Myriad Pro Bold"/>
              </a:defRPr>
            </a:pPr>
            <a:r>
              <a:t>what the ocean</a:t>
            </a:r>
          </a:p>
          <a:p>
            <a:pPr>
              <a:lnSpc>
                <a:spcPct val="70000"/>
              </a:lnSpc>
              <a:defRPr sz="4000">
                <a:solidFill>
                  <a:srgbClr val="FFFFFF"/>
                </a:solidFill>
                <a:latin typeface="Myriad Pro Bold"/>
                <a:ea typeface="Myriad Pro Bold"/>
                <a:cs typeface="Myriad Pro Bold"/>
                <a:sym typeface="Myriad Pro Bold"/>
              </a:defRPr>
            </a:pPr>
            <a:r>
              <a:t>means to</a:t>
            </a:r>
          </a:p>
          <a:p>
            <a:pPr>
              <a:lnSpc>
                <a:spcPct val="70000"/>
              </a:lnSpc>
              <a:defRPr sz="4000">
                <a:solidFill>
                  <a:srgbClr val="FFFFFF"/>
                </a:solidFill>
                <a:latin typeface="Myriad Pro Bold"/>
                <a:ea typeface="Myriad Pro Bold"/>
                <a:cs typeface="Myriad Pro Bold"/>
                <a:sym typeface="Myriad Pro Bold"/>
              </a:defRPr>
            </a:pPr>
            <a:r>
              <a:t>you.</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0EF51BC0EAA64B8F9F71E617CEC1E5" ma:contentTypeVersion="13" ma:contentTypeDescription="Create a new document." ma:contentTypeScope="" ma:versionID="52f03700b1ad5d188fbc9d0d19e0a769">
  <xsd:schema xmlns:xsd="http://www.w3.org/2001/XMLSchema" xmlns:xs="http://www.w3.org/2001/XMLSchema" xmlns:p="http://schemas.microsoft.com/office/2006/metadata/properties" xmlns:ns2="52624f2a-6ae6-4bdf-9a38-6ad969183c05" xmlns:ns3="2d22214a-7d9d-470c-8eae-bf69a00b95cb" targetNamespace="http://schemas.microsoft.com/office/2006/metadata/properties" ma:root="true" ma:fieldsID="675909ac89e2e440c50a5125fec6f74d" ns2:_="" ns3:_="">
    <xsd:import namespace="52624f2a-6ae6-4bdf-9a38-6ad969183c05"/>
    <xsd:import namespace="2d22214a-7d9d-470c-8eae-bf69a00b95c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624f2a-6ae6-4bdf-9a38-6ad969183c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22214a-7d9d-470c-8eae-bf69a00b95c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52624f2a-6ae6-4bdf-9a38-6ad969183c05" xsi:nil="true"/>
    <SharedWithUsers xmlns="2d22214a-7d9d-470c-8eae-bf69a00b95cb">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0EE2FB-094B-4615-AE78-BA1E901D99A4}"/>
</file>

<file path=customXml/itemProps2.xml><?xml version="1.0" encoding="utf-8"?>
<ds:datastoreItem xmlns:ds="http://schemas.openxmlformats.org/officeDocument/2006/customXml" ds:itemID="{B91DF9D1-63FA-472A-9766-4D3FC51674B2}">
  <ds:schemaRef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dcmitype/"/>
    <ds:schemaRef ds:uri="http://schemas.microsoft.com/office/infopath/2007/PartnerControls"/>
    <ds:schemaRef ds:uri="2d22214a-7d9d-470c-8eae-bf69a00b95cb"/>
    <ds:schemaRef ds:uri="52624f2a-6ae6-4bdf-9a38-6ad969183c05"/>
    <ds:schemaRef ds:uri="http://www.w3.org/XML/1998/namespace"/>
  </ds:schemaRefs>
</ds:datastoreItem>
</file>

<file path=customXml/itemProps3.xml><?xml version="1.0" encoding="utf-8"?>
<ds:datastoreItem xmlns:ds="http://schemas.openxmlformats.org/officeDocument/2006/customXml" ds:itemID="{59CCAB21-9037-4379-9FD8-F022056B87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374</Words>
  <Application>Microsoft Office PowerPoint</Application>
  <PresentationFormat>Custom</PresentationFormat>
  <Paragraphs>70</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Agile-Black</vt:lpstr>
      <vt:lpstr>Agile-Book</vt:lpstr>
      <vt:lpstr>Helvetica Neue</vt:lpstr>
      <vt:lpstr>Helvetica Neue Medium</vt:lpstr>
      <vt:lpstr>Myriad Pro Bold</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Kayci Monar</cp:lastModifiedBy>
  <cp:revision>1</cp:revision>
  <cp:lastPrinted>2022-02-06T20:17:02Z</cp:lastPrinted>
  <dcterms:modified xsi:type="dcterms:W3CDTF">2022-02-06T20:19:31Z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0x010100140EF51BC0EAA64B8F9F71E617CEC1E5</vt:lpwstr>
  </property>
  <property fmtid="{D5CDD505-2E9C-101B-9397-08002B2CF9AE}" pid="3" name="Order">
    <vt:lpwstr>3204400.00000000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